
<file path=[Content_Types].xml><?xml version="1.0" encoding="utf-8"?>
<Types xmlns="http://schemas.openxmlformats.org/package/2006/content-types">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5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4910" r:id="rId2"/>
  </p:sldMasterIdLst>
  <p:sldIdLst>
    <p:sldId id="256" r:id="rId3"/>
    <p:sldId id="297" r:id="rId4"/>
    <p:sldId id="258" r:id="rId5"/>
    <p:sldId id="260" r:id="rId6"/>
    <p:sldId id="265" r:id="rId7"/>
    <p:sldId id="295" r:id="rId8"/>
    <p:sldId id="271" r:id="rId9"/>
    <p:sldId id="261" r:id="rId10"/>
    <p:sldId id="262" r:id="rId11"/>
    <p:sldId id="257" r:id="rId12"/>
    <p:sldId id="273" r:id="rId13"/>
    <p:sldId id="280" r:id="rId14"/>
    <p:sldId id="284" r:id="rId15"/>
    <p:sldId id="270" r:id="rId16"/>
    <p:sldId id="296" r:id="rId17"/>
    <p:sldId id="282" r:id="rId18"/>
    <p:sldId id="274" r:id="rId19"/>
    <p:sldId id="275" r:id="rId20"/>
    <p:sldId id="277" r:id="rId21"/>
    <p:sldId id="268" r:id="rId22"/>
    <p:sldId id="291" r:id="rId23"/>
    <p:sldId id="298" r:id="rId24"/>
    <p:sldId id="293" r:id="rId25"/>
    <p:sldId id="285" r:id="rId26"/>
    <p:sldId id="294" r:id="rId27"/>
    <p:sldId id="288" r:id="rId28"/>
  </p:sldIdLst>
  <p:sldSz cx="9144000" cy="5143500" type="screen16x9"/>
  <p:notesSz cx="6669088" cy="9872663"/>
  <p:defaultTextStyle>
    <a:defPPr>
      <a:defRPr lang="ko-KR"/>
    </a:defPPr>
    <a:lvl1pPr algn="l" rtl="0" fontAlgn="base">
      <a:spcBef>
        <a:spcPct val="0"/>
      </a:spcBef>
      <a:spcAft>
        <a:spcPct val="0"/>
      </a:spcAft>
      <a:defRPr kern="1200">
        <a:solidFill>
          <a:schemeClr val="tx1"/>
        </a:solidFill>
        <a:latin typeface="Arial" pitchFamily="34" charset="0"/>
        <a:ea typeface="맑은 고딕" pitchFamily="34" charset="-127"/>
        <a:cs typeface="+mn-cs"/>
      </a:defRPr>
    </a:lvl1pPr>
    <a:lvl2pPr marL="457200" algn="l" rtl="0" fontAlgn="base">
      <a:spcBef>
        <a:spcPct val="0"/>
      </a:spcBef>
      <a:spcAft>
        <a:spcPct val="0"/>
      </a:spcAft>
      <a:defRPr kern="1200">
        <a:solidFill>
          <a:schemeClr val="tx1"/>
        </a:solidFill>
        <a:latin typeface="Arial" pitchFamily="34" charset="0"/>
        <a:ea typeface="맑은 고딕" pitchFamily="34" charset="-127"/>
        <a:cs typeface="+mn-cs"/>
      </a:defRPr>
    </a:lvl2pPr>
    <a:lvl3pPr marL="914400" algn="l" rtl="0" fontAlgn="base">
      <a:spcBef>
        <a:spcPct val="0"/>
      </a:spcBef>
      <a:spcAft>
        <a:spcPct val="0"/>
      </a:spcAft>
      <a:defRPr kern="1200">
        <a:solidFill>
          <a:schemeClr val="tx1"/>
        </a:solidFill>
        <a:latin typeface="Arial" pitchFamily="34" charset="0"/>
        <a:ea typeface="맑은 고딕" pitchFamily="34" charset="-127"/>
        <a:cs typeface="+mn-cs"/>
      </a:defRPr>
    </a:lvl3pPr>
    <a:lvl4pPr marL="1371600" algn="l" rtl="0" fontAlgn="base">
      <a:spcBef>
        <a:spcPct val="0"/>
      </a:spcBef>
      <a:spcAft>
        <a:spcPct val="0"/>
      </a:spcAft>
      <a:defRPr kern="1200">
        <a:solidFill>
          <a:schemeClr val="tx1"/>
        </a:solidFill>
        <a:latin typeface="Arial" pitchFamily="34" charset="0"/>
        <a:ea typeface="맑은 고딕" pitchFamily="34" charset="-127"/>
        <a:cs typeface="+mn-cs"/>
      </a:defRPr>
    </a:lvl4pPr>
    <a:lvl5pPr marL="1828800" algn="l" rtl="0" fontAlgn="base">
      <a:spcBef>
        <a:spcPct val="0"/>
      </a:spcBef>
      <a:spcAft>
        <a:spcPct val="0"/>
      </a:spcAft>
      <a:defRPr kern="1200">
        <a:solidFill>
          <a:schemeClr val="tx1"/>
        </a:solidFill>
        <a:latin typeface="Arial" pitchFamily="34" charset="0"/>
        <a:ea typeface="맑은 고딕" pitchFamily="34" charset="-127"/>
        <a:cs typeface="+mn-cs"/>
      </a:defRPr>
    </a:lvl5pPr>
    <a:lvl6pPr marL="2286000" algn="l" defTabSz="914400" rtl="0" eaLnBrk="1" latinLnBrk="0" hangingPunct="1">
      <a:defRPr kern="1200">
        <a:solidFill>
          <a:schemeClr val="tx1"/>
        </a:solidFill>
        <a:latin typeface="Arial" pitchFamily="34" charset="0"/>
        <a:ea typeface="맑은 고딕" pitchFamily="34" charset="-127"/>
        <a:cs typeface="+mn-cs"/>
      </a:defRPr>
    </a:lvl6pPr>
    <a:lvl7pPr marL="2743200" algn="l" defTabSz="914400" rtl="0" eaLnBrk="1" latinLnBrk="0" hangingPunct="1">
      <a:defRPr kern="1200">
        <a:solidFill>
          <a:schemeClr val="tx1"/>
        </a:solidFill>
        <a:latin typeface="Arial" pitchFamily="34" charset="0"/>
        <a:ea typeface="맑은 고딕" pitchFamily="34" charset="-127"/>
        <a:cs typeface="+mn-cs"/>
      </a:defRPr>
    </a:lvl7pPr>
    <a:lvl8pPr marL="3200400" algn="l" defTabSz="914400" rtl="0" eaLnBrk="1" latinLnBrk="0" hangingPunct="1">
      <a:defRPr kern="1200">
        <a:solidFill>
          <a:schemeClr val="tx1"/>
        </a:solidFill>
        <a:latin typeface="Arial" pitchFamily="34" charset="0"/>
        <a:ea typeface="맑은 고딕" pitchFamily="34" charset="-127"/>
        <a:cs typeface="+mn-cs"/>
      </a:defRPr>
    </a:lvl8pPr>
    <a:lvl9pPr marL="3657600" algn="l" defTabSz="914400" rtl="0" eaLnBrk="1" latinLnBrk="0" hangingPunct="1">
      <a:defRPr kern="1200">
        <a:solidFill>
          <a:schemeClr val="tx1"/>
        </a:solidFill>
        <a:latin typeface="Arial" pitchFamily="34" charset="0"/>
        <a:ea typeface="맑은 고딕" pitchFamily="34"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AD9E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000" autoAdjust="0"/>
    <p:restoredTop sz="94660"/>
  </p:normalViewPr>
  <p:slideViewPr>
    <p:cSldViewPr>
      <p:cViewPr>
        <p:scale>
          <a:sx n="100" d="100"/>
          <a:sy n="100" d="100"/>
        </p:scale>
        <p:origin x="-1944" y="-99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4"/>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E056970-9037-4493-8D3F-5984D7C1E820}" type="datetimeFigureOut">
              <a:rPr lang="en-US"/>
              <a:pPr>
                <a:defRPr/>
              </a:pPr>
              <a:t>08.08.22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64677F6-815B-4971-8755-C13C283EF58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A96056-5D6A-4FAE-BE8E-9C73AA7235D9}" type="datetimeFigureOut">
              <a:rPr lang="en-US"/>
              <a:pPr>
                <a:defRPr/>
              </a:pPr>
              <a:t>08.08.22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D4431A-1B4F-4CC2-9629-BDA920328BA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9"/>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3F83D10-38D7-4114-8FE6-3156D976E850}" type="datetimeFigureOut">
              <a:rPr lang="en-US"/>
              <a:pPr>
                <a:defRPr/>
              </a:pPr>
              <a:t>08.08.22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7FD28C-3672-425B-8F6A-032570B4D85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2EC9A4C-6EEE-4564-956B-9A48DC8A6281}" type="datetimeFigureOut">
              <a:rPr lang="en-US"/>
              <a:pPr>
                <a:defRPr/>
              </a:pPr>
              <a:t>08.08.22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4144699-9A62-477F-BC26-01457E45F12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D5EE95F-60C8-400C-8B84-1695CDADE64B}" type="datetimeFigureOut">
              <a:rPr lang="en-US"/>
              <a:pPr>
                <a:defRPr/>
              </a:pPr>
              <a:t>08.08.22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0E36AE8-5BFE-4626-A23F-9E7C62058D2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D20A692-6D2E-408F-8C16-661DED31CA50}" type="datetimeFigureOut">
              <a:rPr lang="en-US"/>
              <a:pPr>
                <a:defRPr/>
              </a:pPr>
              <a:t>08.08.22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26C4D45-FA59-4710-ABD5-D1CCF0C423F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2093715-BAF4-4AD8-8142-2B2912B0CEDE}" type="datetimeFigureOut">
              <a:rPr lang="en-US"/>
              <a:pPr>
                <a:defRPr/>
              </a:pPr>
              <a:t>08.08.22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B45835B-77D7-4BEC-A80F-70469508525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9"/>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E282E21-A079-4857-961A-196742E0AA69}" type="datetimeFigureOut">
              <a:rPr lang="en-US"/>
              <a:pPr>
                <a:defRPr/>
              </a:pPr>
              <a:t>08.08.22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AEA710-B1E3-43AF-BF73-65919166E38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901"/>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BCE2CA3-D4B0-42AC-86ED-EC9FE0EC5420}" type="datetimeFigureOut">
              <a:rPr lang="en-US"/>
              <a:pPr>
                <a:defRPr/>
              </a:pPr>
              <a:t>08.08.22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43BD366-916A-498D-8D69-B664471E4CA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8A62252-DCB4-438C-AC0B-9D29519592C9}" type="datetimeFigureOut">
              <a:rPr lang="en-US"/>
              <a:pPr>
                <a:defRPr/>
              </a:pPr>
              <a:t>08.08.22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297A3D-3E53-4B2F-82D0-6281E347D17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6"/>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6"/>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D5A065-02B4-4221-964B-C6FFC9201FBE}" type="datetimeFigureOut">
              <a:rPr lang="en-US"/>
              <a:pPr>
                <a:defRPr/>
              </a:pPr>
              <a:t>08.08.22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55348A-D3E2-4AAE-90DC-1D1788B59F3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152650" y="195264"/>
            <a:ext cx="4838700" cy="4737100"/>
            <a:chOff x="1619672" y="548680"/>
            <a:chExt cx="5904656" cy="5778928"/>
          </a:xfrm>
        </p:grpSpPr>
        <p:sp>
          <p:nvSpPr>
            <p:cNvPr id="3" name="Oval 2"/>
            <p:cNvSpPr/>
            <p:nvPr userDrawn="1"/>
          </p:nvSpPr>
          <p:spPr>
            <a:xfrm>
              <a:off x="2411997" y="1269109"/>
              <a:ext cx="4320008" cy="4320639"/>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endParaRPr lang="ko-KR" altLang="en-US"/>
            </a:p>
          </p:txBody>
        </p:sp>
        <p:sp>
          <p:nvSpPr>
            <p:cNvPr id="4" name="Oval 3"/>
            <p:cNvSpPr/>
            <p:nvPr userDrawn="1"/>
          </p:nvSpPr>
          <p:spPr>
            <a:xfrm>
              <a:off x="2483674" y="1340764"/>
              <a:ext cx="4176653" cy="4177329"/>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endParaRPr lang="ko-KR" altLang="en-US"/>
            </a:p>
          </p:txBody>
        </p:sp>
        <p:cxnSp>
          <p:nvCxnSpPr>
            <p:cNvPr id="5" name="Straight Connector 4"/>
            <p:cNvCxnSpPr/>
            <p:nvPr userDrawn="1"/>
          </p:nvCxnSpPr>
          <p:spPr>
            <a:xfrm>
              <a:off x="4572000" y="548680"/>
              <a:ext cx="0" cy="7204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4572000" y="5607179"/>
              <a:ext cx="0" cy="7204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6732004" y="3428460"/>
              <a:ext cx="79232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619672" y="3428460"/>
              <a:ext cx="792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6156648" y="2378802"/>
              <a:ext cx="792325" cy="32922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5432127" y="1123861"/>
              <a:ext cx="432001" cy="7920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093899" y="1131607"/>
              <a:ext cx="614099" cy="7843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2195028" y="2090244"/>
              <a:ext cx="898872" cy="4938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V="1">
              <a:off x="3181074" y="4940975"/>
              <a:ext cx="526925" cy="57711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flipV="1">
              <a:off x="2456552" y="4328998"/>
              <a:ext cx="637347" cy="39701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5980362" y="4143080"/>
              <a:ext cx="968612" cy="50933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5432127" y="4875129"/>
              <a:ext cx="490118" cy="73204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19672" y="0"/>
            <a:ext cx="7524328"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1979712" y="987575"/>
            <a:ext cx="6912768"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6"/>
            <a:ext cx="6912768"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CE056970-9037-4493-8D3F-5984D7C1E820}" type="datetimeFigureOut">
              <a:rPr lang="en-US" smtClean="0"/>
              <a:pPr>
                <a:defRPr/>
              </a:pPr>
              <a:t>08.08.22</a:t>
            </a:fld>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764677F6-815B-4971-8755-C13C283EF588}"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3A96056-5D6A-4FAE-BE8E-9C73AA7235D9}" type="datetimeFigureOut">
              <a:rPr lang="en-US" smtClean="0"/>
              <a:pPr>
                <a:defRPr/>
              </a:pPr>
              <a:t>08.08.22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0D4431A-1B4F-4CC2-9629-BDA920328BA8}" type="slidenum">
              <a:rPr lang="en-US" smtClean="0"/>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93F83D10-38D7-4114-8FE6-3156D976E850}" type="datetimeFigureOut">
              <a:rPr lang="en-US" smtClean="0"/>
              <a:pPr>
                <a:defRPr/>
              </a:pPr>
              <a:t>08.08.22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97FD28C-3672-425B-8F6A-032570B4D855}"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22EC9A4C-6EEE-4564-956B-9A48DC8A6281}" type="datetimeFigureOut">
              <a:rPr lang="en-US" smtClean="0"/>
              <a:pPr>
                <a:defRPr/>
              </a:pPr>
              <a:t>08.08.22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4144699-9A62-477F-BC26-01457E45F12C}" type="slidenum">
              <a:rPr lang="en-US" smtClean="0"/>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BD5EE95F-60C8-400C-8B84-1695CDADE64B}" type="datetimeFigureOut">
              <a:rPr lang="en-US" smtClean="0"/>
              <a:pPr>
                <a:defRPr/>
              </a:pPr>
              <a:t>08.08.22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0E36AE8-5BFE-4626-A23F-9E7C62058D2B}" type="slidenum">
              <a:rPr lang="en-US" smtClean="0"/>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8D20A692-6D2E-408F-8C16-661DED31CA50}" type="datetimeFigureOut">
              <a:rPr lang="en-US" smtClean="0"/>
              <a:pPr>
                <a:defRPr/>
              </a:pPr>
              <a:t>08.08.22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26C4D45-FA59-4710-ABD5-D1CCF0C423F0}" type="slidenum">
              <a:rPr lang="en-US" smtClean="0"/>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093715-BAF4-4AD8-8142-2B2912B0CEDE}" type="datetimeFigureOut">
              <a:rPr lang="en-US" smtClean="0"/>
              <a:pPr>
                <a:defRPr/>
              </a:pPr>
              <a:t>08.08.22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B45835B-77D7-4BEC-A80F-704695085258}" type="slidenum">
              <a:rPr lang="en-US" smtClean="0"/>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4E282E21-A079-4857-961A-196742E0AA69}" type="datetimeFigureOut">
              <a:rPr lang="en-US" smtClean="0"/>
              <a:pPr>
                <a:defRPr/>
              </a:pPr>
              <a:t>08.08.22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AEA710-B1E3-43AF-BF73-65919166E38C}" type="slidenum">
              <a:rPr lang="en-US" smtClean="0"/>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CBCE2CA3-D4B0-42AC-86ED-EC9FE0EC5420}" type="datetimeFigureOut">
              <a:rPr lang="en-US" smtClean="0"/>
              <a:pPr>
                <a:defRPr/>
              </a:pPr>
              <a:t>08.08.22</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4767263"/>
            <a:ext cx="609600" cy="273844"/>
          </a:xfrm>
        </p:spPr>
        <p:txBody>
          <a:bodyPr/>
          <a:lstStyle/>
          <a:p>
            <a:pPr>
              <a:defRPr/>
            </a:pPr>
            <a:fld id="{443BD366-916A-498D-8D69-B664471E4CAB}" type="slidenum">
              <a:rPr lang="en-US" smtClean="0"/>
              <a:pPr>
                <a:defRPr/>
              </a:pPr>
              <a:t>‹#›</a:t>
            </a:fld>
            <a:endParaRPr lang="en-US"/>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98A62252-DCB4-438C-AC0B-9D29519592C9}" type="datetimeFigureOut">
              <a:rPr lang="en-US" smtClean="0"/>
              <a:pPr>
                <a:defRPr/>
              </a:pPr>
              <a:t>08.08.22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9297A3D-3E53-4B2F-82D0-6281E347D170}" type="slidenum">
              <a:rPr lang="en-US" smtClean="0"/>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43D5A065-02B4-4221-964B-C6FFC9201FBE}" type="datetimeFigureOut">
              <a:rPr lang="en-US" smtClean="0"/>
              <a:pPr>
                <a:defRPr/>
              </a:pPr>
              <a:t>08.08.22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055348A-D3E2-4AAE-90DC-1D1788B59F33}" type="slidenum">
              <a:rPr lang="en-US" smtClean="0"/>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xmlns="" val="11469437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84466"/>
          </a:xfrm>
          <a:prstGeom prst="rect">
            <a:avLst/>
          </a:prstGeom>
        </p:spPr>
        <p:txBody>
          <a:bodyPr/>
          <a:lstStyle>
            <a:lvl1pPr algn="l">
              <a:defRPr>
                <a:solidFill>
                  <a:schemeClr val="tx1">
                    <a:lumMod val="75000"/>
                    <a:lumOff val="25000"/>
                  </a:schemeClr>
                </a:solidFill>
              </a:defRPr>
            </a:lvl1pPr>
          </a:lstStyle>
          <a:p>
            <a:r>
              <a:rPr lang="en-US" altLang="ko-KR" smtClean="0"/>
              <a:t>Click to edit Master title style</a:t>
            </a:r>
            <a:endParaRPr lang="ko-KR" altLang="en-US" dirty="0"/>
          </a:p>
        </p:txBody>
      </p:sp>
      <p:sp>
        <p:nvSpPr>
          <p:cNvPr id="4" name="Content Placeholder 2"/>
          <p:cNvSpPr>
            <a:spLocks noGrp="1"/>
          </p:cNvSpPr>
          <p:nvPr>
            <p:ph idx="1"/>
          </p:nvPr>
        </p:nvSpPr>
        <p:spPr>
          <a:xfrm>
            <a:off x="395536" y="1131591"/>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43000">
              <a:schemeClr val="accent1">
                <a:lumMod val="45000"/>
                <a:lumOff val="55000"/>
              </a:schemeClr>
            </a:gs>
            <a:gs pos="65000">
              <a:schemeClr val="accent1">
                <a:lumMod val="45000"/>
                <a:lumOff val="55000"/>
              </a:schemeClr>
            </a:gs>
            <a:gs pos="85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00151"/>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4767264"/>
            <a:ext cx="2133600" cy="274637"/>
          </a:xfrm>
          <a:prstGeom prst="rect">
            <a:avLst/>
          </a:prstGeom>
        </p:spPr>
        <p:txBody>
          <a:bodyPr vert="horz" lIns="91440" tIns="45720" rIns="91440" bIns="45720" rtlCol="0" anchor="ctr"/>
          <a:lstStyle>
            <a:lvl1pPr algn="l" fontAlgn="auto" latinLnBrk="1">
              <a:spcBef>
                <a:spcPts val="0"/>
              </a:spcBef>
              <a:spcAft>
                <a:spcPts val="0"/>
              </a:spcAft>
              <a:defRPr sz="1200">
                <a:solidFill>
                  <a:schemeClr val="tx1">
                    <a:tint val="75000"/>
                  </a:schemeClr>
                </a:solidFill>
                <a:latin typeface="+mn-lt"/>
                <a:ea typeface="+mn-ea"/>
                <a:cs typeface="+mn-cs"/>
              </a:defRPr>
            </a:lvl1pPr>
          </a:lstStyle>
          <a:p>
            <a:pPr>
              <a:defRPr/>
            </a:pPr>
            <a:fld id="{44E6FDD0-2730-455F-BA11-281843F18617}" type="datetimeFigureOut">
              <a:rPr lang="en-US"/>
              <a:pPr>
                <a:defRPr/>
              </a:pPr>
              <a:t>08.08.22</a:t>
            </a:fld>
            <a:endParaRPr lang="en-US"/>
          </a:p>
        </p:txBody>
      </p:sp>
      <p:sp>
        <p:nvSpPr>
          <p:cNvPr id="5" name="Footer Placeholder 4"/>
          <p:cNvSpPr>
            <a:spLocks noGrp="1"/>
          </p:cNvSpPr>
          <p:nvPr>
            <p:ph type="ftr" sz="quarter" idx="3"/>
          </p:nvPr>
        </p:nvSpPr>
        <p:spPr>
          <a:xfrm>
            <a:off x="3124200" y="4767264"/>
            <a:ext cx="2895600" cy="274637"/>
          </a:xfrm>
          <a:prstGeom prst="rect">
            <a:avLst/>
          </a:prstGeom>
        </p:spPr>
        <p:txBody>
          <a:bodyPr vert="horz" lIns="91440" tIns="45720" rIns="91440" bIns="45720" rtlCol="0" anchor="ctr"/>
          <a:lstStyle>
            <a:lvl1pPr algn="ctr" fontAlgn="auto" latinLnBrk="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4767264"/>
            <a:ext cx="2133600" cy="274637"/>
          </a:xfrm>
          <a:prstGeom prst="rect">
            <a:avLst/>
          </a:prstGeom>
        </p:spPr>
        <p:txBody>
          <a:bodyPr vert="horz" lIns="91440" tIns="45720" rIns="91440" bIns="45720" rtlCol="0" anchor="ctr"/>
          <a:lstStyle>
            <a:lvl1pPr algn="r" fontAlgn="auto" latinLnBrk="1">
              <a:spcBef>
                <a:spcPts val="0"/>
              </a:spcBef>
              <a:spcAft>
                <a:spcPts val="0"/>
              </a:spcAft>
              <a:defRPr sz="1200">
                <a:solidFill>
                  <a:schemeClr val="tx1">
                    <a:tint val="75000"/>
                  </a:schemeClr>
                </a:solidFill>
                <a:latin typeface="+mn-lt"/>
                <a:ea typeface="+mn-ea"/>
                <a:cs typeface="+mn-cs"/>
              </a:defRPr>
            </a:lvl1pPr>
          </a:lstStyle>
          <a:p>
            <a:pPr>
              <a:defRPr/>
            </a:pPr>
            <a:fld id="{E1266631-AB6D-4BA3-83D1-AC764ADD9A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 id="2147484387" r:id="rId11"/>
    <p:sldLayoutId id="2147484731" r:id="rId12"/>
    <p:sldLayoutId id="2147484732" r:id="rId13"/>
    <p:sldLayoutId id="2147484733" r:id="rId14"/>
    <p:sldLayoutId id="2147484734" r:id="rId15"/>
    <p:sldLayoutId id="2147484735" r:id="rId16"/>
    <p:sldLayoutId id="2147484736" r:id="rId17"/>
    <p:sldLayoutId id="2147484737" r:id="rId18"/>
    <p:sldLayoutId id="2147484738" r:id="rId19"/>
    <p:sldLayoutId id="2147484739" r:id="rId20"/>
    <p:sldLayoutId id="2147484740" r:id="rId21"/>
    <p:sldLayoutId id="2147484741" r:id="rId22"/>
    <p:sldLayoutId id="2147484742" r:id="rId23"/>
    <p:sldLayoutId id="2147484743" r:id="rId24"/>
    <p:sldLayoutId id="2147484744" r:id="rId25"/>
    <p:sldLayoutId id="2147484745" r:id="rId26"/>
    <p:sldLayoutId id="2147484746" r:id="rId27"/>
    <p:sldLayoutId id="2147484747" r:id="rId28"/>
    <p:sldLayoutId id="2147484748" r:id="rId29"/>
    <p:sldLayoutId id="2147484749" r:id="rId30"/>
    <p:sldLayoutId id="2147484750" r:id="rId31"/>
    <p:sldLayoutId id="2147484751" r:id="rId32"/>
    <p:sldLayoutId id="2147484752" r:id="rId33"/>
    <p:sldLayoutId id="2147484753" r:id="rId34"/>
    <p:sldLayoutId id="2147484754" r:id="rId35"/>
    <p:sldLayoutId id="2147484755" r:id="rId36"/>
    <p:sldLayoutId id="2147484756" r:id="rId37"/>
    <p:sldLayoutId id="2147484425" r:id="rId38"/>
    <p:sldLayoutId id="2147484426" r:id="rId39"/>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맑은 고딕" pitchFamily="34" charset="-127"/>
        </a:defRPr>
      </a:lvl2pPr>
      <a:lvl3pPr algn="ctr" rtl="0" eaLnBrk="0" fontAlgn="base" hangingPunct="0">
        <a:spcBef>
          <a:spcPct val="0"/>
        </a:spcBef>
        <a:spcAft>
          <a:spcPct val="0"/>
        </a:spcAft>
        <a:defRPr sz="4400">
          <a:solidFill>
            <a:schemeClr val="tx1"/>
          </a:solidFill>
          <a:latin typeface="Calibri" pitchFamily="34" charset="0"/>
          <a:ea typeface="맑은 고딕" pitchFamily="34" charset="-127"/>
        </a:defRPr>
      </a:lvl3pPr>
      <a:lvl4pPr algn="ctr" rtl="0" eaLnBrk="0" fontAlgn="base" hangingPunct="0">
        <a:spcBef>
          <a:spcPct val="0"/>
        </a:spcBef>
        <a:spcAft>
          <a:spcPct val="0"/>
        </a:spcAft>
        <a:defRPr sz="4400">
          <a:solidFill>
            <a:schemeClr val="tx1"/>
          </a:solidFill>
          <a:latin typeface="Calibri" pitchFamily="34" charset="0"/>
          <a:ea typeface="맑은 고딕" pitchFamily="34" charset="-127"/>
        </a:defRPr>
      </a:lvl4pPr>
      <a:lvl5pPr algn="ctr" rtl="0" eaLnBrk="0" fontAlgn="base" hangingPunct="0">
        <a:spcBef>
          <a:spcPct val="0"/>
        </a:spcBef>
        <a:spcAft>
          <a:spcPct val="0"/>
        </a:spcAft>
        <a:defRPr sz="4400">
          <a:solidFill>
            <a:schemeClr val="tx1"/>
          </a:solidFill>
          <a:latin typeface="Calibri" pitchFamily="34" charset="0"/>
          <a:ea typeface="맑은 고딕" pitchFamily="34" charset="-127"/>
        </a:defRPr>
      </a:lvl5pPr>
      <a:lvl6pPr marL="457200" algn="ctr" rtl="0" fontAlgn="base">
        <a:spcBef>
          <a:spcPct val="0"/>
        </a:spcBef>
        <a:spcAft>
          <a:spcPct val="0"/>
        </a:spcAft>
        <a:defRPr sz="4400">
          <a:solidFill>
            <a:schemeClr val="tx1"/>
          </a:solidFill>
          <a:latin typeface="Calibri" pitchFamily="34" charset="0"/>
          <a:ea typeface="맑은 고딕" pitchFamily="34" charset="-127"/>
        </a:defRPr>
      </a:lvl6pPr>
      <a:lvl7pPr marL="914400" algn="ctr" rtl="0" fontAlgn="base">
        <a:spcBef>
          <a:spcPct val="0"/>
        </a:spcBef>
        <a:spcAft>
          <a:spcPct val="0"/>
        </a:spcAft>
        <a:defRPr sz="4400">
          <a:solidFill>
            <a:schemeClr val="tx1"/>
          </a:solidFill>
          <a:latin typeface="Calibri" pitchFamily="34" charset="0"/>
          <a:ea typeface="맑은 고딕" pitchFamily="34" charset="-127"/>
        </a:defRPr>
      </a:lvl7pPr>
      <a:lvl8pPr marL="1371600" algn="ctr" rtl="0" fontAlgn="base">
        <a:spcBef>
          <a:spcPct val="0"/>
        </a:spcBef>
        <a:spcAft>
          <a:spcPct val="0"/>
        </a:spcAft>
        <a:defRPr sz="4400">
          <a:solidFill>
            <a:schemeClr val="tx1"/>
          </a:solidFill>
          <a:latin typeface="Calibri" pitchFamily="34" charset="0"/>
          <a:ea typeface="맑은 고딕" pitchFamily="34" charset="-127"/>
        </a:defRPr>
      </a:lvl8pPr>
      <a:lvl9pPr marL="1828800" algn="ctr" rtl="0" fontAlgn="base">
        <a:spcBef>
          <a:spcPct val="0"/>
        </a:spcBef>
        <a:spcAft>
          <a:spcPct val="0"/>
        </a:spcAft>
        <a:defRPr sz="4400">
          <a:solidFill>
            <a:schemeClr val="tx1"/>
          </a:solidFill>
          <a:latin typeface="Calibri" pitchFamily="34" charset="0"/>
          <a:ea typeface="맑은 고딕" pitchFamily="34" charset="-127"/>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44E6FDD0-2730-455F-BA11-281843F18617}" type="datetimeFigureOut">
              <a:rPr lang="en-US" smtClean="0"/>
              <a:pPr>
                <a:defRPr/>
              </a:pPr>
              <a:t>08.08.22</a:t>
            </a:fld>
            <a:endParaRPr lang="en-US"/>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1266631-AB6D-4BA3-83D1-AC764ADD9AC0}" type="slidenum">
              <a:rPr lang="en-US" smtClean="0"/>
              <a:pPr>
                <a:defRPr/>
              </a:pPr>
              <a:t>‹#›</a:t>
            </a:fld>
            <a:endParaRPr lang="en-US"/>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 id="2147484922" r:id="rId12"/>
    <p:sldLayoutId id="2147484923" r:id="rId13"/>
    <p:sldLayoutId id="2147484924" r:id="rId14"/>
    <p:sldLayoutId id="2147484925" r:id="rId15"/>
    <p:sldLayoutId id="2147484926" r:id="rId16"/>
    <p:sldLayoutId id="2147484927" r:id="rId17"/>
    <p:sldLayoutId id="2147484928" r:id="rId18"/>
    <p:sldLayoutId id="2147484929" r:id="rId19"/>
    <p:sldLayoutId id="2147484930" r:id="rId20"/>
    <p:sldLayoutId id="2147484931" r:id="rId21"/>
    <p:sldLayoutId id="2147484932" r:id="rId22"/>
    <p:sldLayoutId id="2147484933" r:id="rId23"/>
    <p:sldLayoutId id="2147484934" r:id="rId24"/>
    <p:sldLayoutId id="2147484935" r:id="rId25"/>
    <p:sldLayoutId id="2147484936" r:id="rId26"/>
    <p:sldLayoutId id="2147484937" r:id="rId27"/>
    <p:sldLayoutId id="2147484938" r:id="rId28"/>
    <p:sldLayoutId id="2147484939" r:id="rId29"/>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ree-powerpoint-templates-design.com/free-powerpoint-templates-design" TargetMode="External"/><Relationship Id="rId2" Type="http://schemas.openxmlformats.org/officeDocument/2006/relationships/image" Target="../media/image2.png"/><Relationship Id="rId1" Type="http://schemas.openxmlformats.org/officeDocument/2006/relationships/slideLayout" Target="../slideLayouts/slideLayout46.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5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5.xml"/><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5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5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png"/><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0.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2.xml"/><Relationship Id="rId5" Type="http://schemas.openxmlformats.org/officeDocument/2006/relationships/image" Target="../media/image5.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3.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5.png"/><Relationship Id="rId3" Type="http://schemas.openxmlformats.org/officeDocument/2006/relationships/image" Target="../media/image37.jpe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jpeg"/><Relationship Id="rId1" Type="http://schemas.openxmlformats.org/officeDocument/2006/relationships/slideLayout" Target="../slideLayouts/slideLayout64.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png"/><Relationship Id="rId1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44.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65.xml"/><Relationship Id="rId5" Type="http://schemas.openxmlformats.org/officeDocument/2006/relationships/image" Target="../media/image5.png"/><Relationship Id="rId4"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6.xml"/><Relationship Id="rId5" Type="http://schemas.openxmlformats.org/officeDocument/2006/relationships/image" Target="../media/image5.png"/><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5.png"/><Relationship Id="rId1" Type="http://schemas.openxmlformats.org/officeDocument/2006/relationships/slideLayout" Target="../slideLayouts/slideLayout46.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46.xml"/><Relationship Id="rId5" Type="http://schemas.openxmlformats.org/officeDocument/2006/relationships/image" Target="../media/image5.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1.jpeg"/><Relationship Id="rId1" Type="http://schemas.openxmlformats.org/officeDocument/2006/relationships/slideLayout" Target="../slideLayouts/slideLayout67.xml"/></Relationships>
</file>

<file path=ppt/slides/_rels/slide2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5.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
          <p:cNvPicPr>
            <a:picLocks noChangeAspect="1"/>
          </p:cNvPicPr>
          <p:nvPr/>
        </p:nvPicPr>
        <p:blipFill>
          <a:blip r:embed="rId2" cstate="print"/>
          <a:srcRect/>
          <a:stretch>
            <a:fillRect/>
          </a:stretch>
        </p:blipFill>
        <p:spPr bwMode="auto">
          <a:xfrm>
            <a:off x="3132138" y="700089"/>
            <a:ext cx="2665412" cy="2663825"/>
          </a:xfrm>
          <a:prstGeom prst="rect">
            <a:avLst/>
          </a:prstGeom>
          <a:ln>
            <a:noFill/>
          </a:ln>
          <a:effectLst>
            <a:outerShdw blurRad="292100" dist="139700" dir="2700000" algn="tl" rotWithShape="0">
              <a:srgbClr val="333333">
                <a:alpha val="65000"/>
              </a:srgbClr>
            </a:outerShdw>
          </a:effectLst>
        </p:spPr>
      </p:pic>
      <p:sp>
        <p:nvSpPr>
          <p:cNvPr id="7" name="TextBox 6">
            <a:hlinkClick r:id="rId3"/>
          </p:cNvPr>
          <p:cNvSpPr txBox="1"/>
          <p:nvPr/>
        </p:nvSpPr>
        <p:spPr>
          <a:xfrm>
            <a:off x="-252536" y="4155926"/>
            <a:ext cx="8676580" cy="615553"/>
          </a:xfrm>
          <a:prstGeom prst="rect">
            <a:avLst/>
          </a:prstGeom>
          <a:noFill/>
        </p:spPr>
        <p:txBody>
          <a:bodyPr wrap="square">
            <a:spAutoFit/>
          </a:bodyPr>
          <a:lstStyle/>
          <a:p>
            <a:pPr algn="ctr" fontAlgn="auto" latinLnBrk="1">
              <a:spcBef>
                <a:spcPts val="0"/>
              </a:spcBef>
              <a:spcAft>
                <a:spcPts val="0"/>
              </a:spcAft>
              <a:defRPr/>
            </a:pPr>
            <a:r>
              <a:rPr lang="sr-Latn-RS" altLang="ko-KR" sz="3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MUNICIPALITY OF RUMA</a:t>
            </a:r>
            <a:endParaRPr lang="ko-KR" altLang="en-US" sz="34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076" name="Picture 8"/>
          <p:cNvPicPr>
            <a:picLocks noChangeAspect="1"/>
          </p:cNvPicPr>
          <p:nvPr/>
        </p:nvPicPr>
        <p:blipFill>
          <a:blip r:embed="rId4" cstate="print"/>
          <a:srcRect/>
          <a:stretch>
            <a:fillRect/>
          </a:stretch>
        </p:blipFill>
        <p:spPr bwMode="auto">
          <a:xfrm>
            <a:off x="0" y="1419622"/>
            <a:ext cx="2877996" cy="1441112"/>
          </a:xfrm>
          <a:prstGeom prst="rect">
            <a:avLst/>
          </a:prstGeom>
          <a:noFill/>
          <a:ln w="9525">
            <a:noFill/>
            <a:miter lim="800000"/>
            <a:headEnd/>
            <a:tailEnd/>
          </a:ln>
          <a:effectLst>
            <a:glow rad="63500">
              <a:schemeClr val="accent1">
                <a:satMod val="175000"/>
                <a:alpha val="40000"/>
              </a:schemeClr>
            </a:glow>
            <a:innerShdw blurRad="63500" dist="50800" dir="5400000">
              <a:prstClr val="black">
                <a:alpha val="50000"/>
              </a:prstClr>
            </a:innerShdw>
          </a:effectLst>
          <a:scene3d>
            <a:camera prst="isometricRightUp"/>
            <a:lightRig rig="threePt" dir="t"/>
          </a:scene3d>
          <a:sp3d>
            <a:bevelT prst="slope"/>
          </a:sp3d>
        </p:spPr>
      </p:pic>
      <p:pic>
        <p:nvPicPr>
          <p:cNvPr id="3077" name="Picture 9"/>
          <p:cNvPicPr>
            <a:picLocks noChangeAspect="1"/>
          </p:cNvPicPr>
          <p:nvPr/>
        </p:nvPicPr>
        <p:blipFill>
          <a:blip r:embed="rId5" cstate="print"/>
          <a:srcRect/>
          <a:stretch>
            <a:fillRect/>
          </a:stretch>
        </p:blipFill>
        <p:spPr bwMode="auto">
          <a:xfrm>
            <a:off x="6059532" y="1635647"/>
            <a:ext cx="3084468" cy="1088635"/>
          </a:xfrm>
          <a:prstGeom prst="rect">
            <a:avLst/>
          </a:prstGeom>
          <a:noFill/>
          <a:ln w="9525">
            <a:noFill/>
            <a:miter lim="800000"/>
            <a:headEnd/>
            <a:tailEnd/>
          </a:ln>
          <a:effectLst>
            <a:glow rad="139700">
              <a:schemeClr val="accent1">
                <a:satMod val="175000"/>
                <a:alpha val="40000"/>
              </a:schemeClr>
            </a:glow>
            <a:innerShdw blurRad="63500" dist="50800" dir="16200000">
              <a:prstClr val="black">
                <a:alpha val="50000"/>
              </a:prstClr>
            </a:innerShdw>
          </a:effectLst>
          <a:scene3d>
            <a:camera prst="isometricLeftDown"/>
            <a:lightRig rig="threePt" dir="t"/>
          </a:scene3d>
          <a:sp3d>
            <a:bevelT/>
          </a:sp3d>
        </p:spPr>
      </p:pic>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3478"/>
            <a:ext cx="8172400" cy="5139869"/>
          </a:xfrm>
          <a:prstGeom prst="rect">
            <a:avLst/>
          </a:prstGeom>
        </p:spPr>
        <p:txBody>
          <a:bodyPr wrap="square">
            <a:spAutoFit/>
          </a:bodyPr>
          <a:lstStyle/>
          <a:p>
            <a:pPr algn="ctr">
              <a:defRPr/>
            </a:pPr>
            <a:r>
              <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VISION OF THE MUNICIPALITY OF RUMA 2030</a:t>
            </a:r>
          </a:p>
          <a:p>
            <a:pPr algn="ctr">
              <a:defRPr/>
            </a:pPr>
            <a:endPar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just"/>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is a developed </a:t>
            </a:r>
            <a:r>
              <a:rPr lang="en-US" sz="1400" b="1" dirty="0" smtClean="0">
                <a:solidFill>
                  <a:schemeClr val="accent1">
                    <a:lumMod val="50000"/>
                  </a:schemeClr>
                </a:solidFill>
                <a:latin typeface="Times New Roman" pitchFamily="18" charset="0"/>
                <a:cs typeface="Times New Roman" pitchFamily="18" charset="0"/>
              </a:rPr>
              <a:t>regional center of </a:t>
            </a:r>
            <a:r>
              <a:rPr lang="en-US" sz="1400" b="1" dirty="0" err="1" smtClean="0">
                <a:solidFill>
                  <a:schemeClr val="accent1">
                    <a:lumMod val="50000"/>
                  </a:schemeClr>
                </a:solidFill>
                <a:latin typeface="Times New Roman" pitchFamily="18" charset="0"/>
                <a:cs typeface="Times New Roman" pitchFamily="18" charset="0"/>
              </a:rPr>
              <a:t>Srem</a:t>
            </a:r>
            <a:r>
              <a:rPr lang="en-US" sz="1400" dirty="0" smtClean="0">
                <a:solidFill>
                  <a:schemeClr val="accent1">
                    <a:lumMod val="50000"/>
                  </a:schemeClr>
                </a:solidFill>
                <a:latin typeface="Times New Roman" pitchFamily="18" charset="0"/>
                <a:cs typeface="Times New Roman" pitchFamily="18" charset="0"/>
              </a:rPr>
              <a:t>, which in a sustainable way uses the available resources to achieve economic development and creates favorable conditions for doing business and investing.</a:t>
            </a:r>
            <a:endParaRPr lang="sr-Latn-RS" sz="1400" dirty="0" smtClean="0">
              <a:solidFill>
                <a:schemeClr val="accent1">
                  <a:lumMod val="50000"/>
                </a:schemeClr>
              </a:solidFill>
              <a:latin typeface="Times New Roman" pitchFamily="18" charset="0"/>
              <a:cs typeface="Times New Roman" pitchFamily="18" charset="0"/>
            </a:endParaRPr>
          </a:p>
          <a:p>
            <a:pPr algn="just"/>
            <a:endParaRPr lang="en-US" sz="1400" dirty="0" smtClean="0">
              <a:solidFill>
                <a:schemeClr val="accent1">
                  <a:lumMod val="50000"/>
                </a:schemeClr>
              </a:solidFill>
              <a:latin typeface="Times New Roman" pitchFamily="18" charset="0"/>
              <a:cs typeface="Times New Roman" pitchFamily="18" charset="0"/>
            </a:endParaRPr>
          </a:p>
          <a:p>
            <a:pPr algn="just"/>
            <a:r>
              <a:rPr lang="en-US" sz="1400" dirty="0" smtClean="0">
                <a:solidFill>
                  <a:schemeClr val="accent1">
                    <a:lumMod val="50000"/>
                  </a:schemeClr>
                </a:solidFill>
                <a:latin typeface="Times New Roman" pitchFamily="18" charset="0"/>
                <a:cs typeface="Times New Roman" pitchFamily="18" charset="0"/>
              </a:rPr>
              <a:t>Our municipality also represents:</a:t>
            </a:r>
            <a:endParaRPr lang="sr-Latn-RS" sz="1400" dirty="0" smtClean="0">
              <a:solidFill>
                <a:schemeClr val="accent1">
                  <a:lumMod val="50000"/>
                </a:schemeClr>
              </a:solidFill>
              <a:latin typeface="Times New Roman" pitchFamily="18" charset="0"/>
              <a:cs typeface="Times New Roman" pitchFamily="18" charset="0"/>
            </a:endParaRPr>
          </a:p>
          <a:p>
            <a:pPr algn="just"/>
            <a:endParaRPr lang="en-US" sz="1400" dirty="0" smtClean="0">
              <a:solidFill>
                <a:schemeClr val="accent1">
                  <a:lumMod val="50000"/>
                </a:schemeClr>
              </a:solidFill>
              <a:latin typeface="Times New Roman" pitchFamily="18" charset="0"/>
              <a:cs typeface="Times New Roman" pitchFamily="18" charset="0"/>
            </a:endParaRPr>
          </a:p>
          <a:p>
            <a:pPr algn="just">
              <a:buFont typeface="Arial" pitchFamily="34" charset="0"/>
              <a:buChar char="•"/>
            </a:pPr>
            <a:r>
              <a:rPr lang="en-US" sz="1400" dirty="0" smtClean="0">
                <a:solidFill>
                  <a:schemeClr val="accent1">
                    <a:lumMod val="50000"/>
                  </a:schemeClr>
                </a:solidFill>
                <a:latin typeface="Times New Roman" pitchFamily="18" charset="0"/>
                <a:cs typeface="Times New Roman" pitchFamily="18" charset="0"/>
              </a:rPr>
              <a:t>  An environment in which satisfied and safe citizens live, who are enabled to participate equally in all aspects of social life.</a:t>
            </a:r>
          </a:p>
          <a:p>
            <a:pPr algn="just">
              <a:buFont typeface="Arial" pitchFamily="34" charset="0"/>
              <a:buChar char="•"/>
            </a:pPr>
            <a:r>
              <a:rPr lang="en-US" sz="1400" dirty="0" smtClean="0">
                <a:solidFill>
                  <a:schemeClr val="accent1">
                    <a:lumMod val="50000"/>
                  </a:schemeClr>
                </a:solidFill>
                <a:latin typeface="Times New Roman" pitchFamily="18" charset="0"/>
                <a:cs typeface="Times New Roman" pitchFamily="18" charset="0"/>
              </a:rPr>
              <a:t>  An environment where residents have equal access to quality education, health, cultural and sports facilities.</a:t>
            </a:r>
          </a:p>
          <a:p>
            <a:pPr algn="just">
              <a:buFont typeface="Arial" pitchFamily="34" charset="0"/>
              <a:buChar char="•"/>
            </a:pPr>
            <a:r>
              <a:rPr lang="en-US" sz="1400" dirty="0" smtClean="0">
                <a:solidFill>
                  <a:schemeClr val="accent1">
                    <a:lumMod val="50000"/>
                  </a:schemeClr>
                </a:solidFill>
                <a:latin typeface="Times New Roman" pitchFamily="18" charset="0"/>
                <a:cs typeface="Times New Roman" pitchFamily="18" charset="0"/>
              </a:rPr>
              <a:t>  An environment characterized by an efficient administration that recognizes the needs of its citizens.</a:t>
            </a:r>
          </a:p>
          <a:p>
            <a:pPr algn="just">
              <a:buFont typeface="Arial" pitchFamily="34" charset="0"/>
              <a:buChar char="•"/>
            </a:pPr>
            <a:r>
              <a:rPr lang="en-US" sz="1400" dirty="0" smtClean="0">
                <a:solidFill>
                  <a:schemeClr val="accent1">
                    <a:lumMod val="50000"/>
                  </a:schemeClr>
                </a:solidFill>
                <a:latin typeface="Times New Roman" pitchFamily="18" charset="0"/>
                <a:cs typeface="Times New Roman" pitchFamily="18" charset="0"/>
              </a:rPr>
              <a:t>  An environment that has an inclusive social protection system in place.</a:t>
            </a:r>
          </a:p>
          <a:p>
            <a:pPr algn="just">
              <a:buFont typeface="Arial" pitchFamily="34" charset="0"/>
              <a:buChar char="•"/>
            </a:pPr>
            <a:r>
              <a:rPr lang="en-US" sz="1400" dirty="0" smtClean="0">
                <a:solidFill>
                  <a:schemeClr val="accent1">
                    <a:lumMod val="50000"/>
                  </a:schemeClr>
                </a:solidFill>
                <a:latin typeface="Times New Roman" pitchFamily="18" charset="0"/>
                <a:cs typeface="Times New Roman" pitchFamily="18" charset="0"/>
              </a:rPr>
              <a:t>  An environment that is favorable for the life of the younger and older population.</a:t>
            </a:r>
            <a:endParaRPr lang="sr-Latn-RS" sz="1400" dirty="0" smtClean="0">
              <a:solidFill>
                <a:schemeClr val="accent1">
                  <a:lumMod val="50000"/>
                </a:schemeClr>
              </a:solidFill>
              <a:latin typeface="Times New Roman" pitchFamily="18" charset="0"/>
              <a:cs typeface="Times New Roman" pitchFamily="18" charset="0"/>
            </a:endParaRPr>
          </a:p>
          <a:p>
            <a:pPr algn="just"/>
            <a:endParaRPr lang="sr-Latn-RS" sz="1400" dirty="0" smtClean="0">
              <a:solidFill>
                <a:schemeClr val="accent1">
                  <a:lumMod val="50000"/>
                </a:schemeClr>
              </a:solidFill>
              <a:latin typeface="Times New Roman" pitchFamily="18" charset="0"/>
              <a:cs typeface="Times New Roman" pitchFamily="18" charset="0"/>
            </a:endParaRPr>
          </a:p>
          <a:p>
            <a:pPr algn="just"/>
            <a:endParaRPr lang="en-US" sz="1400" dirty="0" smtClean="0">
              <a:solidFill>
                <a:schemeClr val="accent1">
                  <a:lumMod val="50000"/>
                </a:schemeClr>
              </a:solidFill>
              <a:latin typeface="Times New Roman" pitchFamily="18" charset="0"/>
              <a:cs typeface="Times New Roman" pitchFamily="18" charset="0"/>
            </a:endParaRPr>
          </a:p>
          <a:p>
            <a:pPr algn="just"/>
            <a:r>
              <a:rPr lang="en-US" sz="1400" dirty="0" smtClean="0">
                <a:solidFill>
                  <a:schemeClr val="accent1">
                    <a:lumMod val="50000"/>
                  </a:schemeClr>
                </a:solidFill>
                <a:latin typeface="Times New Roman" pitchFamily="18" charset="0"/>
                <a:cs typeface="Times New Roman" pitchFamily="18" charset="0"/>
              </a:rPr>
              <a:t>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takes special care of its natural potentials and environment, with developed communal and other infrastructure, which provides its citizens with access to clean water, clean air and preserved greenery.</a:t>
            </a:r>
          </a:p>
          <a:p>
            <a:r>
              <a:rPr lang="en-US" sz="1400" dirty="0" smtClean="0"/>
              <a:t> </a:t>
            </a:r>
          </a:p>
          <a:p>
            <a:endParaRPr lang="en-US" sz="1400" dirty="0" smtClean="0">
              <a:solidFill>
                <a:schemeClr val="accent1">
                  <a:lumMod val="50000"/>
                </a:schemeClr>
              </a:solidFill>
              <a:latin typeface="Times New Roman" pitchFamily="18" charset="0"/>
              <a:cs typeface="Times New Roman" pitchFamily="18" charset="0"/>
            </a:endParaRPr>
          </a:p>
          <a:p>
            <a:endParaRPr lang="en-US" sz="1400" dirty="0" smtClean="0">
              <a:solidFill>
                <a:schemeClr val="accent1">
                  <a:lumMod val="50000"/>
                </a:schemeClr>
              </a:solidFill>
              <a:latin typeface="Times New Roman" pitchFamily="18" charset="0"/>
              <a:cs typeface="Times New Roman" pitchFamily="18" charset="0"/>
            </a:endParaRPr>
          </a:p>
          <a:p>
            <a:r>
              <a:rPr lang="en-US" sz="1400" dirty="0" smtClean="0">
                <a:solidFill>
                  <a:schemeClr val="accent1">
                    <a:lumMod val="50000"/>
                  </a:schemeClr>
                </a:solidFill>
                <a:latin typeface="Times New Roman" pitchFamily="18" charset="0"/>
                <a:cs typeface="Times New Roman" pitchFamily="18" charset="0"/>
              </a:rPr>
              <a:t>.</a:t>
            </a:r>
            <a:endParaRPr lang="ru-RU" sz="1400" dirty="0">
              <a:solidFill>
                <a:schemeClr val="accent1">
                  <a:lumMod val="50000"/>
                </a:schemeClr>
              </a:solidFill>
              <a:latin typeface="Times New Roman" pitchFamily="18" charset="0"/>
              <a:cs typeface="Times New Roman" pitchFamily="18" charset="0"/>
            </a:endParaRPr>
          </a:p>
        </p:txBody>
      </p:sp>
      <p:pic>
        <p:nvPicPr>
          <p:cNvPr id="43011"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244408" y="123478"/>
            <a:ext cx="749746" cy="69954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144000" cy="452418"/>
          </a:xfrm>
        </p:spPr>
        <p:txBody>
          <a:bodyPr/>
          <a:lstStyle/>
          <a:p>
            <a:pPr algn="ctr">
              <a:defRPr/>
            </a:pPr>
            <a:r>
              <a:rPr lang="sr-Latn-RS" sz="2400" dirty="0" smtClean="0">
                <a:solidFill>
                  <a:schemeClr val="accent1">
                    <a:lumMod val="50000"/>
                  </a:schemeClr>
                </a:solidFill>
                <a:effectLst>
                  <a:outerShdw blurRad="38100" dist="38100" dir="2700000" algn="tl">
                    <a:srgbClr val="000000">
                      <a:alpha val="43137"/>
                    </a:srgbClr>
                  </a:outerShdw>
                  <a:reflection blurRad="12700" stA="48000" endA="300" endPos="55000" dir="5400000" sy="-90000" algn="bl" rotWithShape="0"/>
                </a:effectLst>
                <a:latin typeface="Times New Roman" pitchFamily="18" charset="0"/>
                <a:cs typeface="Times New Roman" pitchFamily="18" charset="0"/>
              </a:rPr>
              <a:t>THE MUNICIPALITY OF RUMA</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79512" y="699542"/>
            <a:ext cx="4572000" cy="4320480"/>
          </a:xfrm>
        </p:spPr>
        <p:txBody>
          <a:bodyPr>
            <a:noAutofit/>
          </a:bodyPr>
          <a:lstStyle/>
          <a:p>
            <a:pPr indent="-255270"/>
            <a:r>
              <a:rPr lang="en-US" sz="1400" b="1" dirty="0" smtClean="0">
                <a:solidFill>
                  <a:schemeClr val="accent1">
                    <a:lumMod val="50000"/>
                  </a:schemeClr>
                </a:solidFill>
                <a:latin typeface="Times New Roman" pitchFamily="18" charset="0"/>
                <a:ea typeface="+mn-lt"/>
                <a:cs typeface="Times New Roman" pitchFamily="18" charset="0"/>
              </a:rPr>
              <a:t>The Municipality of </a:t>
            </a:r>
            <a:r>
              <a:rPr lang="en-US" sz="1400" b="1" dirty="0" err="1" smtClean="0">
                <a:solidFill>
                  <a:schemeClr val="accent1">
                    <a:lumMod val="50000"/>
                  </a:schemeClr>
                </a:solidFill>
                <a:latin typeface="Times New Roman" pitchFamily="18" charset="0"/>
                <a:ea typeface="+mn-lt"/>
                <a:cs typeface="Times New Roman" pitchFamily="18" charset="0"/>
              </a:rPr>
              <a:t>Ruma</a:t>
            </a:r>
            <a:r>
              <a:rPr lang="en-US" sz="1400" b="1" dirty="0" smtClean="0">
                <a:solidFill>
                  <a:schemeClr val="accent1">
                    <a:lumMod val="50000"/>
                  </a:schemeClr>
                </a:solidFill>
                <a:latin typeface="Times New Roman" pitchFamily="18" charset="0"/>
                <a:ea typeface="+mn-lt"/>
                <a:cs typeface="Times New Roman" pitchFamily="18" charset="0"/>
              </a:rPr>
              <a:t> </a:t>
            </a:r>
            <a:r>
              <a:rPr lang="en-US" sz="1400" dirty="0" smtClean="0">
                <a:solidFill>
                  <a:schemeClr val="accent1">
                    <a:lumMod val="50000"/>
                  </a:schemeClr>
                </a:solidFill>
                <a:latin typeface="Times New Roman" pitchFamily="18" charset="0"/>
                <a:ea typeface="+mn-lt"/>
                <a:cs typeface="Times New Roman" pitchFamily="18" charset="0"/>
              </a:rPr>
              <a:t>has an important geostrategic</a:t>
            </a:r>
          </a:p>
          <a:p>
            <a:pPr indent="-255270"/>
            <a:r>
              <a:rPr lang="en-US" sz="1400" dirty="0" smtClean="0">
                <a:solidFill>
                  <a:schemeClr val="accent1">
                    <a:lumMod val="50000"/>
                  </a:schemeClr>
                </a:solidFill>
                <a:latin typeface="Times New Roman" pitchFamily="18" charset="0"/>
                <a:ea typeface="+mn-lt"/>
                <a:cs typeface="Times New Roman" pitchFamily="18" charset="0"/>
              </a:rPr>
              <a:t>position. </a:t>
            </a:r>
            <a:endParaRPr lang="sr-Latn-RS" sz="1400" dirty="0" smtClean="0">
              <a:solidFill>
                <a:schemeClr val="accent1">
                  <a:lumMod val="50000"/>
                </a:schemeClr>
              </a:solidFill>
              <a:latin typeface="Times New Roman" pitchFamily="18" charset="0"/>
              <a:ea typeface="+mn-lt"/>
              <a:cs typeface="Times New Roman" pitchFamily="18" charset="0"/>
            </a:endParaRPr>
          </a:p>
          <a:p>
            <a:pPr indent="-255270"/>
            <a:r>
              <a:rPr lang="en-US" sz="1400" dirty="0" smtClean="0">
                <a:solidFill>
                  <a:schemeClr val="accent1">
                    <a:lumMod val="50000"/>
                  </a:schemeClr>
                </a:solidFill>
                <a:latin typeface="Times New Roman" pitchFamily="18" charset="0"/>
                <a:ea typeface="+mn-lt"/>
                <a:cs typeface="Times New Roman" pitchFamily="18" charset="0"/>
              </a:rPr>
              <a:t>It is situated in the center of </a:t>
            </a:r>
            <a:r>
              <a:rPr lang="en-US" sz="1400" dirty="0" err="1" smtClean="0">
                <a:solidFill>
                  <a:schemeClr val="accent1">
                    <a:lumMod val="50000"/>
                  </a:schemeClr>
                </a:solidFill>
                <a:latin typeface="Times New Roman" pitchFamily="18" charset="0"/>
                <a:ea typeface="+mn-lt"/>
                <a:cs typeface="Times New Roman" pitchFamily="18" charset="0"/>
              </a:rPr>
              <a:t>Srem</a:t>
            </a:r>
            <a:r>
              <a:rPr lang="en-US" sz="1400" dirty="0" smtClean="0">
                <a:solidFill>
                  <a:schemeClr val="accent1">
                    <a:lumMod val="50000"/>
                  </a:schemeClr>
                </a:solidFill>
                <a:latin typeface="Times New Roman" pitchFamily="18" charset="0"/>
                <a:ea typeface="+mn-lt"/>
                <a:cs typeface="Times New Roman" pitchFamily="18" charset="0"/>
              </a:rPr>
              <a:t> district, between</a:t>
            </a:r>
          </a:p>
          <a:p>
            <a:pPr indent="-255270"/>
            <a:r>
              <a:rPr lang="en-US" sz="1400" dirty="0" smtClean="0">
                <a:solidFill>
                  <a:schemeClr val="accent1">
                    <a:lumMod val="50000"/>
                  </a:schemeClr>
                </a:solidFill>
                <a:latin typeface="Times New Roman" pitchFamily="18" charset="0"/>
                <a:ea typeface="+mn-lt"/>
                <a:cs typeface="Times New Roman" pitchFamily="18" charset="0"/>
              </a:rPr>
              <a:t>Danube and Sava, at the foothills of </a:t>
            </a:r>
            <a:r>
              <a:rPr lang="en-US" sz="1400" dirty="0" err="1" smtClean="0">
                <a:solidFill>
                  <a:schemeClr val="accent1">
                    <a:lumMod val="50000"/>
                  </a:schemeClr>
                </a:solidFill>
                <a:latin typeface="Times New Roman" pitchFamily="18" charset="0"/>
                <a:ea typeface="+mn-lt"/>
                <a:cs typeface="Times New Roman" pitchFamily="18" charset="0"/>
              </a:rPr>
              <a:t>Fruška</a:t>
            </a:r>
            <a:r>
              <a:rPr lang="en-US" sz="1400" dirty="0" smtClean="0">
                <a:solidFill>
                  <a:schemeClr val="accent1">
                    <a:lumMod val="50000"/>
                  </a:schemeClr>
                </a:solidFill>
                <a:latin typeface="Times New Roman" pitchFamily="18" charset="0"/>
                <a:ea typeface="+mn-lt"/>
                <a:cs typeface="Times New Roman" pitchFamily="18" charset="0"/>
              </a:rPr>
              <a:t> Gora. </a:t>
            </a:r>
            <a:r>
              <a:rPr lang="sr-Latn-RS" sz="1400" dirty="0" smtClean="0">
                <a:solidFill>
                  <a:schemeClr val="accent1">
                    <a:lumMod val="50000"/>
                  </a:schemeClr>
                </a:solidFill>
                <a:latin typeface="Times New Roman" pitchFamily="18" charset="0"/>
                <a:ea typeface="+mn-lt"/>
                <a:cs typeface="Times New Roman" pitchFamily="18" charset="0"/>
              </a:rPr>
              <a:t>Its</a:t>
            </a:r>
            <a:endParaRPr lang="en-US" sz="1400" dirty="0" smtClean="0">
              <a:solidFill>
                <a:schemeClr val="accent1">
                  <a:lumMod val="50000"/>
                </a:schemeClr>
              </a:solidFill>
              <a:latin typeface="Times New Roman" pitchFamily="18" charset="0"/>
              <a:ea typeface="+mn-lt"/>
              <a:cs typeface="Times New Roman" pitchFamily="18" charset="0"/>
            </a:endParaRPr>
          </a:p>
          <a:p>
            <a:pPr indent="-255270"/>
            <a:r>
              <a:rPr lang="sr-Latn-RS" sz="1400" dirty="0" smtClean="0">
                <a:solidFill>
                  <a:schemeClr val="accent1">
                    <a:lumMod val="50000"/>
                  </a:schemeClr>
                </a:solidFill>
                <a:latin typeface="Times New Roman" pitchFamily="18" charset="0"/>
                <a:ea typeface="+mn-lt"/>
                <a:cs typeface="Times New Roman" pitchFamily="18" charset="0"/>
              </a:rPr>
              <a:t>area is</a:t>
            </a:r>
            <a:r>
              <a:rPr lang="en-US" sz="1400" dirty="0" smtClean="0">
                <a:solidFill>
                  <a:schemeClr val="accent1">
                    <a:lumMod val="50000"/>
                  </a:schemeClr>
                </a:solidFill>
                <a:latin typeface="Times New Roman" pitchFamily="18" charset="0"/>
                <a:ea typeface="+mn-lt"/>
                <a:cs typeface="Times New Roman" pitchFamily="18" charset="0"/>
              </a:rPr>
              <a:t> </a:t>
            </a:r>
            <a:r>
              <a:rPr lang="en-US" sz="1400" b="1" dirty="0" smtClean="0">
                <a:solidFill>
                  <a:schemeClr val="accent1">
                    <a:lumMod val="50000"/>
                  </a:schemeClr>
                </a:solidFill>
                <a:latin typeface="Times New Roman" pitchFamily="18" charset="0"/>
                <a:ea typeface="+mn-lt"/>
                <a:cs typeface="Times New Roman" pitchFamily="18" charset="0"/>
              </a:rPr>
              <a:t>582 km²</a:t>
            </a:r>
            <a:r>
              <a:rPr lang="sr-Latn-RS" sz="1400" dirty="0" smtClean="0">
                <a:solidFill>
                  <a:schemeClr val="accent1">
                    <a:lumMod val="50000"/>
                  </a:schemeClr>
                </a:solidFill>
                <a:latin typeface="Times New Roman" pitchFamily="18" charset="0"/>
                <a:ea typeface="+mn-lt"/>
                <a:cs typeface="Times New Roman" pitchFamily="18" charset="0"/>
              </a:rPr>
              <a:t>.</a:t>
            </a:r>
          </a:p>
          <a:p>
            <a:pPr indent="-255270"/>
            <a:r>
              <a:rPr lang="en-US" altLang="en-US" sz="1400" dirty="0" smtClean="0">
                <a:solidFill>
                  <a:schemeClr val="accent1">
                    <a:lumMod val="50000"/>
                  </a:schemeClr>
                </a:solidFill>
                <a:latin typeface="Times New Roman" pitchFamily="18" charset="0"/>
                <a:cs typeface="Times New Roman" pitchFamily="18" charset="0"/>
              </a:rPr>
              <a:t>Population</a:t>
            </a:r>
            <a:r>
              <a:rPr lang="en-US" altLang="en-US" sz="1400" b="1" dirty="0" smtClean="0">
                <a:solidFill>
                  <a:schemeClr val="accent1">
                    <a:lumMod val="50000"/>
                  </a:schemeClr>
                </a:solidFill>
                <a:latin typeface="Times New Roman" pitchFamily="18" charset="0"/>
                <a:cs typeface="Times New Roman" pitchFamily="18" charset="0"/>
              </a:rPr>
              <a:t>: 5</a:t>
            </a:r>
            <a:r>
              <a:rPr lang="sr-Latn-RS" altLang="en-US" sz="1400" b="1" dirty="0" smtClean="0">
                <a:solidFill>
                  <a:schemeClr val="accent1">
                    <a:lumMod val="50000"/>
                  </a:schemeClr>
                </a:solidFill>
                <a:latin typeface="Times New Roman" pitchFamily="18" charset="0"/>
                <a:cs typeface="Times New Roman" pitchFamily="18" charset="0"/>
              </a:rPr>
              <a:t>4</a:t>
            </a:r>
            <a:r>
              <a:rPr lang="en-US" altLang="en-US" sz="1400" b="1" dirty="0" smtClean="0">
                <a:solidFill>
                  <a:schemeClr val="accent1">
                    <a:lumMod val="50000"/>
                  </a:schemeClr>
                </a:solidFill>
                <a:latin typeface="Times New Roman" pitchFamily="18" charset="0"/>
                <a:cs typeface="Times New Roman" pitchFamily="18" charset="0"/>
              </a:rPr>
              <a:t>,</a:t>
            </a:r>
            <a:r>
              <a:rPr lang="sr-Latn-RS" altLang="en-US" sz="1400" b="1" dirty="0" smtClean="0">
                <a:solidFill>
                  <a:schemeClr val="accent1">
                    <a:lumMod val="50000"/>
                  </a:schemeClr>
                </a:solidFill>
                <a:latin typeface="Times New Roman" pitchFamily="18" charset="0"/>
                <a:cs typeface="Times New Roman" pitchFamily="18" charset="0"/>
              </a:rPr>
              <a:t>339</a:t>
            </a:r>
            <a:endParaRPr lang="en-US" sz="1400" b="1" dirty="0" smtClean="0">
              <a:solidFill>
                <a:schemeClr val="accent1">
                  <a:lumMod val="50000"/>
                </a:schemeClr>
              </a:solidFill>
              <a:latin typeface="Times New Roman" pitchFamily="18" charset="0"/>
              <a:cs typeface="Times New Roman" pitchFamily="18" charset="0"/>
            </a:endParaRPr>
          </a:p>
          <a:p>
            <a:pPr indent="-255270"/>
            <a:r>
              <a:rPr lang="en-US" altLang="en-US" sz="1400" dirty="0" smtClean="0">
                <a:solidFill>
                  <a:schemeClr val="accent1">
                    <a:lumMod val="50000"/>
                  </a:schemeClr>
                </a:solidFill>
                <a:latin typeface="Times New Roman" pitchFamily="18" charset="0"/>
                <a:cs typeface="Times New Roman" pitchFamily="18" charset="0"/>
              </a:rPr>
              <a:t>Number of communities: </a:t>
            </a:r>
            <a:r>
              <a:rPr lang="en-US" altLang="en-US" sz="1400" b="1" dirty="0" smtClean="0">
                <a:solidFill>
                  <a:schemeClr val="accent1">
                    <a:lumMod val="50000"/>
                  </a:schemeClr>
                </a:solidFill>
                <a:latin typeface="Times New Roman" pitchFamily="18" charset="0"/>
                <a:cs typeface="Times New Roman" pitchFamily="18" charset="0"/>
              </a:rPr>
              <a:t>17</a:t>
            </a:r>
          </a:p>
          <a:p>
            <a:pPr indent="-255270"/>
            <a:r>
              <a:rPr lang="en-US" altLang="en-US" sz="1400" dirty="0" smtClean="0">
                <a:solidFill>
                  <a:schemeClr val="accent1">
                    <a:lumMod val="50000"/>
                  </a:schemeClr>
                </a:solidFill>
                <a:latin typeface="Times New Roman" pitchFamily="18" charset="0"/>
                <a:cs typeface="Times New Roman" pitchFamily="18" charset="0"/>
              </a:rPr>
              <a:t>Land use</a:t>
            </a:r>
            <a:r>
              <a:rPr lang="en-US" altLang="en-US" sz="1400" b="1" dirty="0" smtClean="0">
                <a:solidFill>
                  <a:schemeClr val="accent1">
                    <a:lumMod val="50000"/>
                  </a:schemeClr>
                </a:solidFill>
                <a:latin typeface="Times New Roman" pitchFamily="18" charset="0"/>
                <a:cs typeface="Times New Roman" pitchFamily="18" charset="0"/>
              </a:rPr>
              <a:t>: 74% agricultural area, 13% forests, 13% other</a:t>
            </a:r>
          </a:p>
          <a:p>
            <a:pPr indent="-255270"/>
            <a:r>
              <a:rPr lang="en-US" altLang="en-US" sz="1400" dirty="0" smtClean="0">
                <a:solidFill>
                  <a:schemeClr val="accent1">
                    <a:lumMod val="50000"/>
                  </a:schemeClr>
                </a:solidFill>
                <a:latin typeface="Times New Roman" pitchFamily="18" charset="0"/>
                <a:cs typeface="Times New Roman" pitchFamily="18" charset="0"/>
              </a:rPr>
              <a:t>Ethnic structure</a:t>
            </a:r>
            <a:r>
              <a:rPr lang="en-US" altLang="en-US" sz="1400" b="1" dirty="0" smtClean="0">
                <a:solidFill>
                  <a:schemeClr val="accent1">
                    <a:lumMod val="50000"/>
                  </a:schemeClr>
                </a:solidFill>
                <a:latin typeface="Times New Roman" pitchFamily="18" charset="0"/>
                <a:cs typeface="Times New Roman" pitchFamily="18" charset="0"/>
              </a:rPr>
              <a:t>: 21 nationalities</a:t>
            </a:r>
          </a:p>
          <a:p>
            <a:pPr indent="-255270"/>
            <a:r>
              <a:rPr lang="en-US" altLang="en-US" sz="1400" dirty="0" smtClean="0">
                <a:solidFill>
                  <a:schemeClr val="accent1">
                    <a:lumMod val="50000"/>
                  </a:schemeClr>
                </a:solidFill>
                <a:latin typeface="Times New Roman" pitchFamily="18" charset="0"/>
                <a:cs typeface="Times New Roman" pitchFamily="18" charset="0"/>
              </a:rPr>
              <a:t>Number of enterprises: </a:t>
            </a:r>
            <a:r>
              <a:rPr lang="en-US" altLang="en-US" sz="1400" b="1" dirty="0" smtClean="0">
                <a:solidFill>
                  <a:schemeClr val="accent1">
                    <a:lumMod val="50000"/>
                  </a:schemeClr>
                </a:solidFill>
                <a:latin typeface="Times New Roman" pitchFamily="18" charset="0"/>
                <a:cs typeface="Times New Roman" pitchFamily="18" charset="0"/>
              </a:rPr>
              <a:t>512</a:t>
            </a:r>
          </a:p>
          <a:p>
            <a:pPr indent="-255270"/>
            <a:r>
              <a:rPr lang="en-US" altLang="en-US" sz="1400" dirty="0" smtClean="0">
                <a:solidFill>
                  <a:schemeClr val="accent1">
                    <a:lumMod val="50000"/>
                  </a:schemeClr>
                </a:solidFill>
                <a:latin typeface="Times New Roman" pitchFamily="18" charset="0"/>
                <a:cs typeface="Times New Roman" pitchFamily="18" charset="0"/>
              </a:rPr>
              <a:t>Number of entrepreneurs: </a:t>
            </a:r>
            <a:r>
              <a:rPr lang="en-US" altLang="en-US" sz="1400" b="1" dirty="0" smtClean="0">
                <a:solidFill>
                  <a:schemeClr val="accent1">
                    <a:lumMod val="50000"/>
                  </a:schemeClr>
                </a:solidFill>
                <a:latin typeface="Times New Roman" pitchFamily="18" charset="0"/>
                <a:cs typeface="Times New Roman" pitchFamily="18" charset="0"/>
              </a:rPr>
              <a:t>1,560</a:t>
            </a:r>
          </a:p>
          <a:p>
            <a:pPr marL="365125" lvl="1" indent="-255270">
              <a:buClr>
                <a:srgbClr val="A04DA3"/>
              </a:buClr>
              <a:buNone/>
            </a:pPr>
            <a:endParaRPr lang="sr-Latn-RS" sz="1200" dirty="0">
              <a:solidFill>
                <a:schemeClr val="accent1">
                  <a:lumMod val="50000"/>
                </a:schemeClr>
              </a:solidFill>
              <a:latin typeface="Times New Roman" pitchFamily="18" charset="0"/>
              <a:cs typeface="Times New Roman" pitchFamily="18" charset="0"/>
            </a:endParaRPr>
          </a:p>
        </p:txBody>
      </p:sp>
      <p:sp>
        <p:nvSpPr>
          <p:cNvPr id="40964"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p>
        </p:txBody>
      </p:sp>
      <p:pic>
        <p:nvPicPr>
          <p:cNvPr id="40965"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460432" y="0"/>
            <a:ext cx="683568" cy="719733"/>
          </a:xfrm>
          <a:prstGeom prst="rect">
            <a:avLst/>
          </a:prstGeom>
          <a:noFill/>
          <a:ln w="9525">
            <a:noFill/>
            <a:miter lim="800000"/>
            <a:headEnd/>
            <a:tailEnd/>
          </a:ln>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16016" y="987574"/>
            <a:ext cx="3981805" cy="30763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478"/>
            <a:ext cx="8604250" cy="720080"/>
          </a:xfrm>
        </p:spPr>
        <p:txBody>
          <a:bodyPr>
            <a:noAutofit/>
          </a:bodyPr>
          <a:lstStyle/>
          <a:p>
            <a:pPr algn="ctr">
              <a:defRPr/>
            </a:pPr>
            <a:r>
              <a:rPr lang="sr-Latn-RS" sz="2400" dirty="0" smtClean="0">
                <a:solidFill>
                  <a:schemeClr val="accent1">
                    <a:lumMod val="50000"/>
                  </a:schemeClr>
                </a:solidFill>
                <a:latin typeface="Times New Roman" pitchFamily="18" charset="0"/>
                <a:cs typeface="Times New Roman" pitchFamily="18" charset="0"/>
              </a:rPr>
              <a:t>The Intersection of Main European Roads </a:t>
            </a:r>
            <a:r>
              <a:rPr lang="sr-Latn-RS" sz="2400" cap="none" dirty="0" smtClean="0">
                <a:ln>
                  <a:noFill/>
                </a:ln>
                <a:solidFill>
                  <a:schemeClr val="accent1">
                    <a:lumMod val="50000"/>
                  </a:schemeClr>
                </a:solidFill>
                <a:effectLst>
                  <a:outerShdw blurRad="38100" dist="38100" dir="2700000" algn="tl">
                    <a:srgbClr val="000000">
                      <a:alpha val="43137"/>
                    </a:srgbClr>
                  </a:outerShdw>
                </a:effectLst>
                <a:cs typeface="+mj-cs"/>
              </a:rPr>
              <a:t/>
            </a:r>
            <a:br>
              <a:rPr lang="sr-Latn-RS" sz="2400" cap="none" dirty="0" smtClean="0">
                <a:ln>
                  <a:noFill/>
                </a:ln>
                <a:solidFill>
                  <a:schemeClr val="accent1">
                    <a:lumMod val="50000"/>
                  </a:schemeClr>
                </a:solidFill>
                <a:effectLst>
                  <a:outerShdw blurRad="38100" dist="38100" dir="2700000" algn="tl">
                    <a:srgbClr val="000000">
                      <a:alpha val="43137"/>
                    </a:srgbClr>
                  </a:outerShdw>
                </a:effectLst>
                <a:cs typeface="+mj-cs"/>
              </a:rPr>
            </a:br>
            <a:endParaRPr lang="sr-Latn-RS" sz="2400" cap="none" dirty="0">
              <a:ln>
                <a:noFill/>
              </a:ln>
              <a:solidFill>
                <a:schemeClr val="accent1">
                  <a:lumMod val="50000"/>
                </a:schemeClr>
              </a:solidFill>
              <a:effectLst>
                <a:outerShdw blurRad="38100" dist="38100" dir="2700000" algn="tl">
                  <a:srgbClr val="000000">
                    <a:alpha val="43137"/>
                  </a:srgbClr>
                </a:outerShdw>
              </a:effectLst>
              <a:cs typeface="+mj-cs"/>
            </a:endParaRPr>
          </a:p>
        </p:txBody>
      </p:sp>
      <p:sp>
        <p:nvSpPr>
          <p:cNvPr id="4" name="Content Placeholder 3"/>
          <p:cNvSpPr>
            <a:spLocks noGrp="1"/>
          </p:cNvSpPr>
          <p:nvPr>
            <p:ph idx="1"/>
          </p:nvPr>
        </p:nvSpPr>
        <p:spPr>
          <a:xfrm>
            <a:off x="179512" y="843558"/>
            <a:ext cx="5256584" cy="4032448"/>
          </a:xfrm>
        </p:spPr>
        <p:txBody>
          <a:bodyPr>
            <a:normAutofit/>
          </a:bodyPr>
          <a:lstStyle/>
          <a:p>
            <a:pPr algn="just">
              <a:defRPr/>
            </a:pPr>
            <a:endParaRPr lang="en-US" sz="56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Arial" pitchFamily="34" charset="0"/>
            </a:endParaRPr>
          </a:p>
          <a:p>
            <a:pPr algn="just">
              <a:defRPr/>
            </a:pPr>
            <a:r>
              <a:rPr lang="sr-Latn-RS"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Arial" pitchFamily="34" charset="0"/>
              </a:rPr>
              <a:t>Comparative advantages of the Municipality of Ruma</a:t>
            </a:r>
          </a:p>
          <a:p>
            <a:pPr algn="just">
              <a:defRPr/>
            </a:pPr>
            <a:endParaRPr lang="sr-Latn-RS" sz="16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Arial" pitchFamily="34" charset="0"/>
            </a:endParaRPr>
          </a:p>
          <a:p>
            <a:pPr algn="just">
              <a:defRPr/>
            </a:pPr>
            <a:r>
              <a:rPr lang="sr-Latn-RS" sz="1400" dirty="0" smtClean="0">
                <a:solidFill>
                  <a:schemeClr val="accent1">
                    <a:lumMod val="50000"/>
                  </a:schemeClr>
                </a:solidFill>
                <a:latin typeface="Times New Roman" pitchFamily="18" charset="0"/>
                <a:cs typeface="Times New Roman" pitchFamily="18" charset="0"/>
              </a:rPr>
              <a:t>There are several factors that create a favorable business climate for economic development of the Municipality of Ruma :</a:t>
            </a:r>
          </a:p>
          <a:p>
            <a:pPr lvl="0" algn="just">
              <a:buClr>
                <a:schemeClr val="tx1">
                  <a:lumMod val="65000"/>
                  <a:lumOff val="35000"/>
                </a:schemeClr>
              </a:buClr>
              <a:buFont typeface="Arial" pitchFamily="34" charset="0"/>
              <a:buChar char="•"/>
              <a:defRPr/>
            </a:pPr>
            <a:r>
              <a:rPr lang="sr-Latn-RS" sz="1400" dirty="0" smtClean="0">
                <a:solidFill>
                  <a:schemeClr val="accent1">
                    <a:lumMod val="50000"/>
                  </a:schemeClr>
                </a:solidFill>
                <a:latin typeface="Times New Roman" pitchFamily="18" charset="0"/>
                <a:cs typeface="Times New Roman" pitchFamily="18" charset="0"/>
              </a:rPr>
              <a:t> excellent geographical and geostrategic position</a:t>
            </a:r>
          </a:p>
          <a:p>
            <a:pPr algn="just">
              <a:buClr>
                <a:schemeClr val="tx1">
                  <a:lumMod val="65000"/>
                  <a:lumOff val="35000"/>
                </a:schemeClr>
              </a:buClr>
              <a:buFont typeface="Arial" pitchFamily="34" charset="0"/>
              <a:buChar char="•"/>
              <a:defRPr/>
            </a:pPr>
            <a:r>
              <a:rPr lang="sr-Latn-RS" sz="1400" dirty="0" smtClean="0">
                <a:solidFill>
                  <a:schemeClr val="accent1">
                    <a:lumMod val="50000"/>
                  </a:schemeClr>
                </a:solidFill>
                <a:latin typeface="Times New Roman" pitchFamily="18" charset="0"/>
                <a:cs typeface="Times New Roman" pitchFamily="18" charset="0"/>
              </a:rPr>
              <a:t> adequate infrastructure and reliable utilities,</a:t>
            </a:r>
          </a:p>
          <a:p>
            <a:pPr algn="just">
              <a:buClr>
                <a:schemeClr val="tx1">
                  <a:lumMod val="65000"/>
                  <a:lumOff val="35000"/>
                </a:schemeClr>
              </a:buClr>
              <a:buFont typeface="Arial" pitchFamily="34" charset="0"/>
              <a:buChar char="•"/>
              <a:defRPr/>
            </a:pPr>
            <a:r>
              <a:rPr lang="sr-Latn-RS" sz="1400" dirty="0" smtClean="0">
                <a:solidFill>
                  <a:schemeClr val="accent1">
                    <a:lumMod val="50000"/>
                  </a:schemeClr>
                </a:solidFill>
                <a:latin typeface="Times New Roman" pitchFamily="18" charset="0"/>
                <a:cs typeface="Times New Roman" pitchFamily="18" charset="0"/>
              </a:rPr>
              <a:t> skilled workforce at competitive rates </a:t>
            </a:r>
            <a:r>
              <a:rPr lang="vi-VN" sz="1400" dirty="0" smtClean="0">
                <a:solidFill>
                  <a:schemeClr val="accent1">
                    <a:lumMod val="50000"/>
                  </a:schemeClr>
                </a:solidFill>
                <a:latin typeface="Times New Roman" pitchFamily="18" charset="0"/>
                <a:cs typeface="Times New Roman" pitchFamily="18" charset="0"/>
              </a:rPr>
              <a:t> </a:t>
            </a:r>
            <a:endParaRPr lang="sr-Latn-RS" sz="1400" dirty="0" smtClean="0">
              <a:solidFill>
                <a:schemeClr val="accent1">
                  <a:lumMod val="50000"/>
                </a:schemeClr>
              </a:solidFill>
              <a:latin typeface="Times New Roman" pitchFamily="18" charset="0"/>
              <a:cs typeface="Times New Roman" pitchFamily="18" charset="0"/>
            </a:endParaRPr>
          </a:p>
          <a:p>
            <a:pPr algn="just">
              <a:buClr>
                <a:schemeClr val="tx1">
                  <a:lumMod val="65000"/>
                  <a:lumOff val="35000"/>
                </a:schemeClr>
              </a:buClr>
              <a:buFont typeface="Arial" pitchFamily="34" charset="0"/>
              <a:buChar char="•"/>
              <a:defRPr/>
            </a:pPr>
            <a:r>
              <a:rPr lang="sr-Latn-RS" sz="1400" dirty="0" smtClean="0">
                <a:solidFill>
                  <a:schemeClr val="accent1">
                    <a:lumMod val="50000"/>
                  </a:schemeClr>
                </a:solidFill>
                <a:latin typeface="Times New Roman" pitchFamily="18" charset="0"/>
                <a:cs typeface="Times New Roman" pitchFamily="18" charset="0"/>
              </a:rPr>
              <a:t> developed institutional capacity</a:t>
            </a:r>
          </a:p>
          <a:p>
            <a:pPr algn="just">
              <a:buClr>
                <a:schemeClr val="tx1">
                  <a:lumMod val="65000"/>
                  <a:lumOff val="35000"/>
                </a:schemeClr>
              </a:buClr>
              <a:buFont typeface="Arial" pitchFamily="34" charset="0"/>
              <a:buChar char="•"/>
              <a:defRPr/>
            </a:pPr>
            <a:r>
              <a:rPr lang="vi-VN" sz="1400" dirty="0" smtClean="0">
                <a:solidFill>
                  <a:schemeClr val="accent1">
                    <a:lumMod val="50000"/>
                  </a:schemeClr>
                </a:solidFill>
                <a:latin typeface="Times New Roman" pitchFamily="18" charset="0"/>
                <a:cs typeface="Times New Roman" pitchFamily="18" charset="0"/>
              </a:rPr>
              <a:t> </a:t>
            </a:r>
            <a:r>
              <a:rPr lang="sr-Latn-RS" sz="1400" dirty="0" smtClean="0">
                <a:solidFill>
                  <a:schemeClr val="accent1">
                    <a:lumMod val="50000"/>
                  </a:schemeClr>
                </a:solidFill>
                <a:latin typeface="Times New Roman" pitchFamily="18" charset="0"/>
                <a:cs typeface="Times New Roman" pitchFamily="18" charset="0"/>
              </a:rPr>
              <a:t> excellent investment potential to meet investors’ needs</a:t>
            </a:r>
          </a:p>
          <a:p>
            <a:pPr algn="just">
              <a:defRPr/>
            </a:pPr>
            <a:endParaRPr lang="en-US" sz="5200" dirty="0" smtClean="0">
              <a:solidFill>
                <a:schemeClr val="accent1">
                  <a:lumMod val="50000"/>
                </a:schemeClr>
              </a:solidFill>
              <a:latin typeface="Times New Roman" pitchFamily="18" charset="0"/>
              <a:cs typeface="Times New Roman" pitchFamily="18" charset="0"/>
            </a:endParaRPr>
          </a:p>
          <a:p>
            <a:pPr>
              <a:defRPr/>
            </a:pPr>
            <a:endParaRPr lang="sr-Latn-RS" sz="1800" dirty="0" smtClean="0"/>
          </a:p>
          <a:p>
            <a:pPr algn="just" eaLnBrk="1" fontAlgn="auto" hangingPunct="1">
              <a:spcAft>
                <a:spcPts val="0"/>
              </a:spcAft>
              <a:buFont typeface="Wingdings 2"/>
              <a:buNone/>
              <a:defRPr/>
            </a:pPr>
            <a:endParaRPr lang="en-US" sz="5600" dirty="0" smtClean="0">
              <a:latin typeface="Calibri" pitchFamily="34" charset="0"/>
              <a:cs typeface="Arial" pitchFamily="34" charset="0"/>
            </a:endParaRPr>
          </a:p>
          <a:p>
            <a:pPr eaLnBrk="1" fontAlgn="auto" hangingPunct="1">
              <a:spcAft>
                <a:spcPts val="0"/>
              </a:spcAft>
              <a:buFont typeface="Wingdings 2"/>
              <a:buNone/>
              <a:defRPr/>
            </a:pPr>
            <a:endParaRPr lang="sr-Latn-RS" sz="2500" dirty="0">
              <a:cs typeface="+mn-cs"/>
            </a:endParaRPr>
          </a:p>
        </p:txBody>
      </p:sp>
      <p:pic>
        <p:nvPicPr>
          <p:cNvPr id="41989" name="Picture 9" descr="http://www.ruma.rs/portal2/jupgrade/images/stories/gradjevinsko/Serbia_Map-full1-manja.jpg"/>
          <p:cNvPicPr>
            <a:picLocks noChangeAspect="1" noChangeArrowheads="1"/>
          </p:cNvPicPr>
          <p:nvPr/>
        </p:nvPicPr>
        <p:blipFill>
          <a:blip r:embed="rId2" cstate="print"/>
          <a:srcRect/>
          <a:stretch>
            <a:fillRect/>
          </a:stretch>
        </p:blipFill>
        <p:spPr bwMode="auto">
          <a:xfrm>
            <a:off x="5436096" y="1491630"/>
            <a:ext cx="3096344" cy="1800200"/>
          </a:xfrm>
          <a:prstGeom prst="rect">
            <a:avLst/>
          </a:prstGeom>
          <a:ln>
            <a:noFill/>
          </a:ln>
          <a:effectLst>
            <a:outerShdw blurRad="190500" algn="tl" rotWithShape="0">
              <a:srgbClr val="000000">
                <a:alpha val="70000"/>
              </a:srgbClr>
            </a:outerShdw>
          </a:effectLst>
        </p:spPr>
      </p:pic>
      <p:pic>
        <p:nvPicPr>
          <p:cNvPr id="41990" name="Picture 16" descr="http://www.ruma.rs/portal2/jupgrade/templates/mx_joofree9/images/logo/logo.png"/>
          <p:cNvPicPr>
            <a:picLocks noChangeAspect="1" noChangeArrowheads="1"/>
          </p:cNvPicPr>
          <p:nvPr/>
        </p:nvPicPr>
        <p:blipFill>
          <a:blip r:embed="rId3" cstate="print"/>
          <a:srcRect/>
          <a:stretch>
            <a:fillRect/>
          </a:stretch>
        </p:blipFill>
        <p:spPr bwMode="auto">
          <a:xfrm>
            <a:off x="8388424" y="0"/>
            <a:ext cx="755576" cy="719733"/>
          </a:xfrm>
          <a:prstGeom prst="rect">
            <a:avLst/>
          </a:prstGeom>
          <a:noFill/>
          <a:ln w="9525">
            <a:noFill/>
            <a:miter lim="800000"/>
            <a:headEnd/>
            <a:tailEnd/>
          </a:ln>
        </p:spPr>
      </p:pic>
      <p:sp>
        <p:nvSpPr>
          <p:cNvPr id="11" name="Rectangle 10"/>
          <p:cNvSpPr/>
          <p:nvPr/>
        </p:nvSpPr>
        <p:spPr>
          <a:xfrm>
            <a:off x="251520" y="3651870"/>
            <a:ext cx="7848872"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defRPr/>
            </a:pP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 </a:t>
            </a:r>
            <a:r>
              <a:rPr lang="sr-Latn-RS" sz="1200" dirty="0" smtClean="0">
                <a:solidFill>
                  <a:schemeClr val="accent1">
                    <a:lumMod val="50000"/>
                  </a:schemeClr>
                </a:solidFill>
                <a:latin typeface="Times New Roman" pitchFamily="18" charset="0"/>
                <a:cs typeface="Times New Roman" pitchFamily="18" charset="0"/>
              </a:rPr>
              <a:t>(</a:t>
            </a:r>
            <a:r>
              <a:rPr lang="sr-Latn-RS" sz="1200" b="1" dirty="0" smtClean="0">
                <a:solidFill>
                  <a:schemeClr val="accent1">
                    <a:lumMod val="50000"/>
                  </a:schemeClr>
                </a:solidFill>
                <a:latin typeface="Times New Roman" pitchFamily="18" charset="0"/>
                <a:cs typeface="Times New Roman" pitchFamily="18" charset="0"/>
              </a:rPr>
              <a:t>highway E-70</a:t>
            </a:r>
            <a:r>
              <a:rPr lang="sr-Latn-RS" sz="1200" dirty="0" smtClean="0">
                <a:solidFill>
                  <a:schemeClr val="accent1">
                    <a:lumMod val="50000"/>
                  </a:schemeClr>
                </a:solidFill>
                <a:latin typeface="Times New Roman" pitchFamily="18" charset="0"/>
                <a:cs typeface="Times New Roman" pitchFamily="18" charset="0"/>
              </a:rPr>
              <a:t>), </a:t>
            </a:r>
            <a:r>
              <a:rPr lang="sr-Latn-RS" sz="1200" b="1" dirty="0" smtClean="0">
                <a:solidFill>
                  <a:schemeClr val="accent1">
                    <a:lumMod val="50000"/>
                  </a:schemeClr>
                </a:solidFill>
                <a:latin typeface="Times New Roman" pitchFamily="18" charset="0"/>
                <a:cs typeface="Times New Roman" pitchFamily="18" charset="0"/>
              </a:rPr>
              <a:t>railway Beograd -Zagreb- Beč (27km),</a:t>
            </a:r>
          </a:p>
          <a:p>
            <a:pPr>
              <a:defRPr/>
            </a:pPr>
            <a:r>
              <a:rPr lang="sr-Latn-RS" sz="1200" dirty="0" smtClean="0">
                <a:solidFill>
                  <a:schemeClr val="accent1">
                    <a:lumMod val="50000"/>
                  </a:schemeClr>
                </a:solidFill>
                <a:latin typeface="Times New Roman" pitchFamily="18" charset="0"/>
                <a:cs typeface="Times New Roman" pitchFamily="18" charset="0"/>
              </a:rPr>
              <a:t>                                                                           * </a:t>
            </a:r>
            <a:r>
              <a:rPr lang="sr-Latn-RS" sz="1200" b="1" dirty="0" smtClean="0">
                <a:solidFill>
                  <a:schemeClr val="accent1">
                    <a:lumMod val="50000"/>
                  </a:schemeClr>
                </a:solidFill>
                <a:latin typeface="Times New Roman" pitchFamily="18" charset="0"/>
                <a:cs typeface="Times New Roman" pitchFamily="18" charset="0"/>
              </a:rPr>
              <a:t>vicinity of the harbor in Sremska Mitrovica (15km), </a:t>
            </a:r>
          </a:p>
          <a:p>
            <a:pPr>
              <a:defRPr/>
            </a:pPr>
            <a:r>
              <a:rPr lang="sr-Latn-RS" sz="1200" b="1" dirty="0" smtClean="0">
                <a:solidFill>
                  <a:schemeClr val="accent1">
                    <a:lumMod val="50000"/>
                  </a:schemeClr>
                </a:solidFill>
                <a:latin typeface="Times New Roman" pitchFamily="18" charset="0"/>
                <a:cs typeface="Times New Roman" pitchFamily="18" charset="0"/>
              </a:rPr>
              <a:t>                                                                           * vicinity of the harbor in  Šabac (35km)</a:t>
            </a:r>
          </a:p>
          <a:p>
            <a:pPr>
              <a:defRPr/>
            </a:pPr>
            <a:r>
              <a:rPr lang="sr-Latn-RS" sz="1200" b="1" dirty="0" smtClean="0">
                <a:solidFill>
                  <a:schemeClr val="accent1">
                    <a:lumMod val="50000"/>
                  </a:schemeClr>
                </a:solidFill>
                <a:latin typeface="Times New Roman" pitchFamily="18" charset="0"/>
                <a:cs typeface="Times New Roman" pitchFamily="18" charset="0"/>
              </a:rPr>
              <a:t>                                                                           * vicinity of the airport ,,NikolaTesla"(35km).</a:t>
            </a:r>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68" y="-308570"/>
            <a:ext cx="9144000" cy="884466"/>
          </a:xfrm>
        </p:spPr>
        <p:txBody>
          <a:bodyPr>
            <a:normAutofit/>
          </a:bodyPr>
          <a:lstStyle/>
          <a:p>
            <a:pPr algn="ctr">
              <a:defRPr/>
            </a:pPr>
            <a:r>
              <a:rPr lang="en-US" sz="2400" dirty="0" smtClean="0">
                <a:solidFill>
                  <a:schemeClr val="tx1"/>
                </a:solidFill>
              </a:rPr>
              <a:t/>
            </a:r>
            <a:br>
              <a:rPr lang="en-US" sz="2400" dirty="0" smtClean="0">
                <a:solidFill>
                  <a:schemeClr val="tx1"/>
                </a:solidFill>
              </a:rPr>
            </a:br>
            <a:r>
              <a:rPr lang="en-US" sz="2400" b="0" dirty="0" smtClean="0">
                <a:solidFill>
                  <a:schemeClr val="accent1">
                    <a:lumMod val="50000"/>
                  </a:schemeClr>
                </a:solidFill>
                <a:latin typeface="Times New Roman" pitchFamily="18" charset="0"/>
                <a:cs typeface="Times New Roman" pitchFamily="18" charset="0"/>
              </a:rPr>
              <a:t>ATTRACTIVE</a:t>
            </a:r>
            <a:r>
              <a:rPr lang="sr-Latn-RS" sz="2400" b="0" dirty="0" smtClean="0">
                <a:solidFill>
                  <a:schemeClr val="accent1">
                    <a:lumMod val="50000"/>
                  </a:schemeClr>
                </a:solidFill>
                <a:latin typeface="Times New Roman" pitchFamily="18" charset="0"/>
                <a:cs typeface="Times New Roman" pitchFamily="18" charset="0"/>
              </a:rPr>
              <a:t>     </a:t>
            </a:r>
            <a:r>
              <a:rPr lang="en-US" sz="2400" b="0" dirty="0" smtClean="0">
                <a:solidFill>
                  <a:schemeClr val="accent1">
                    <a:lumMod val="50000"/>
                  </a:schemeClr>
                </a:solidFill>
                <a:latin typeface="Times New Roman" pitchFamily="18" charset="0"/>
                <a:cs typeface="Times New Roman" pitchFamily="18" charset="0"/>
              </a:rPr>
              <a:t>MARKET</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Rectangle 12"/>
          <p:cNvSpPr/>
          <p:nvPr/>
        </p:nvSpPr>
        <p:spPr>
          <a:xfrm>
            <a:off x="323528" y="915566"/>
            <a:ext cx="4572000" cy="3117777"/>
          </a:xfrm>
          <a:prstGeom prst="rect">
            <a:avLst/>
          </a:prstGeom>
        </p:spPr>
        <p:txBody>
          <a:bodyPr wrap="square">
            <a:spAutoFit/>
          </a:bodyPr>
          <a:lstStyle/>
          <a:p>
            <a:pPr marL="55563">
              <a:lnSpc>
                <a:spcPct val="90000"/>
              </a:lnSpc>
              <a:spcBef>
                <a:spcPts val="300"/>
              </a:spcBef>
              <a:spcAft>
                <a:spcPts val="300"/>
              </a:spcAft>
              <a:buSzPct val="70000"/>
              <a:tabLst>
                <a:tab pos="234950" algn="l"/>
              </a:tabLst>
            </a:pPr>
            <a:r>
              <a:rPr lang="en-US" sz="1600" dirty="0" smtClean="0">
                <a:solidFill>
                  <a:schemeClr val="accent1">
                    <a:lumMod val="50000"/>
                  </a:schemeClr>
                </a:solidFill>
                <a:latin typeface="Times New Roman" pitchFamily="18" charset="0"/>
                <a:cs typeface="Times New Roman" pitchFamily="18" charset="0"/>
              </a:rPr>
              <a:t/>
            </a:r>
            <a:br>
              <a:rPr lang="en-US" sz="1600" dirty="0" smtClean="0">
                <a:solidFill>
                  <a:schemeClr val="accent1">
                    <a:lumMod val="50000"/>
                  </a:schemeClr>
                </a:solidFill>
                <a:latin typeface="Times New Roman" pitchFamily="18" charset="0"/>
                <a:cs typeface="Times New Roman" pitchFamily="18" charset="0"/>
              </a:rPr>
            </a:br>
            <a:r>
              <a:rPr lang="en-US" sz="1600" b="1" dirty="0" smtClean="0">
                <a:solidFill>
                  <a:schemeClr val="accent1">
                    <a:lumMod val="50000"/>
                  </a:schemeClr>
                </a:solidFill>
                <a:latin typeface="Times New Roman" pitchFamily="18" charset="0"/>
                <a:cs typeface="Times New Roman" pitchFamily="18" charset="0"/>
              </a:rPr>
              <a:t>Free duty free access to 15% of the world market </a:t>
            </a:r>
            <a:r>
              <a:rPr lang="en-US" altLang="zh-CN" sz="1600" dirty="0" smtClean="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rPr>
              <a:t/>
            </a:r>
            <a:br>
              <a:rPr lang="en-US" altLang="zh-CN" sz="1600" dirty="0" smtClean="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rPr>
            </a:br>
            <a:endParaRPr lang="en-US" altLang="zh-CN" sz="1600" dirty="0" smtClean="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endParaRPr>
          </a:p>
          <a:p>
            <a:pPr marL="55563">
              <a:lnSpc>
                <a:spcPct val="90000"/>
              </a:lnSpc>
              <a:spcBef>
                <a:spcPts val="300"/>
              </a:spcBef>
              <a:spcAft>
                <a:spcPts val="300"/>
              </a:spcAft>
              <a:buSzPct val="70000"/>
              <a:tabLst>
                <a:tab pos="234950" algn="l"/>
              </a:tabLst>
            </a:pPr>
            <a:r>
              <a:rPr lang="en-US" sz="1400" dirty="0" smtClean="0">
                <a:solidFill>
                  <a:schemeClr val="accent1">
                    <a:lumMod val="50000"/>
                  </a:schemeClr>
                </a:solidFill>
                <a:latin typeface="Times New Roman" pitchFamily="18" charset="0"/>
                <a:cs typeface="Times New Roman" pitchFamily="18" charset="0"/>
              </a:rPr>
              <a:t>Free Trade Agreement with: </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tabLst>
                <a:tab pos="234950" algn="l"/>
              </a:tabLst>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CEFTA</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 (population 30 million) </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tabLst>
                <a:tab pos="234950" algn="l"/>
              </a:tabLst>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Russia (143 million) </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tabLst>
                <a:tab pos="234950" algn="l"/>
              </a:tabLst>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Belarus (10 million) </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tabLst>
                <a:tab pos="234950" algn="l"/>
              </a:tabLst>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Turkey (77 million)</a:t>
            </a:r>
            <a:endParaRPr lang="en-US" altLang="zh-CN" sz="1400" dirty="0" smtClean="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endParaRPr>
          </a:p>
          <a:p>
            <a:pPr marL="55563">
              <a:lnSpc>
                <a:spcPct val="90000"/>
              </a:lnSpc>
              <a:spcBef>
                <a:spcPts val="300"/>
              </a:spcBef>
              <a:spcAft>
                <a:spcPts val="300"/>
              </a:spcAft>
              <a:buSzPct val="70000"/>
              <a:tabLst>
                <a:tab pos="234950" algn="l"/>
              </a:tabLst>
            </a:pPr>
            <a:r>
              <a:rPr lang="en-US" sz="1400" dirty="0" smtClean="0">
                <a:solidFill>
                  <a:schemeClr val="accent1">
                    <a:lumMod val="50000"/>
                  </a:schemeClr>
                </a:solidFill>
                <a:latin typeface="Times New Roman" pitchFamily="18" charset="0"/>
                <a:cs typeface="Times New Roman" pitchFamily="18" charset="0"/>
              </a:rPr>
              <a:t/>
            </a:r>
            <a:br>
              <a:rPr lang="en-US" sz="1400" dirty="0" smtClean="0">
                <a:solidFill>
                  <a:schemeClr val="accent1">
                    <a:lumMod val="50000"/>
                  </a:schemeClr>
                </a:solidFill>
                <a:latin typeface="Times New Roman" pitchFamily="18" charset="0"/>
                <a:cs typeface="Times New Roman" pitchFamily="18" charset="0"/>
              </a:rPr>
            </a:b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Preferential status:</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buFont typeface="Lucida Sans Unicode" panose="020B0602030504020204" pitchFamily="34" charset="0"/>
              <a:buChar char="⇨"/>
              <a:tabLst>
                <a:tab pos="234950" algn="l"/>
              </a:tabLst>
            </a:pPr>
            <a:r>
              <a:rPr lang="en-US" sz="1400" dirty="0" smtClean="0">
                <a:solidFill>
                  <a:schemeClr val="accent1">
                    <a:lumMod val="50000"/>
                  </a:schemeClr>
                </a:solidFill>
                <a:latin typeface="Times New Roman" pitchFamily="18" charset="0"/>
                <a:cs typeface="Times New Roman" pitchFamily="18" charset="0"/>
              </a:rPr>
              <a:t>EU (494 million)</a:t>
            </a:r>
            <a:endParaRPr lang="sr-Latn-RS" sz="1400" dirty="0" smtClean="0">
              <a:solidFill>
                <a:schemeClr val="accent1">
                  <a:lumMod val="50000"/>
                </a:schemeClr>
              </a:solidFill>
              <a:latin typeface="Times New Roman" pitchFamily="18" charset="0"/>
              <a:cs typeface="Times New Roman" pitchFamily="18" charset="0"/>
            </a:endParaRPr>
          </a:p>
          <a:p>
            <a:pPr marL="55563">
              <a:lnSpc>
                <a:spcPct val="90000"/>
              </a:lnSpc>
              <a:spcBef>
                <a:spcPts val="300"/>
              </a:spcBef>
              <a:spcAft>
                <a:spcPts val="300"/>
              </a:spcAft>
              <a:buSzPct val="70000"/>
              <a:buFont typeface="Lucida Sans Unicode" panose="020B0602030504020204" pitchFamily="34" charset="0"/>
              <a:buChar char="⇨"/>
              <a:tabLst>
                <a:tab pos="234950" algn="l"/>
              </a:tabLst>
            </a:pPr>
            <a:r>
              <a:rPr lang="en-US" sz="1400" dirty="0" smtClean="0">
                <a:solidFill>
                  <a:schemeClr val="accent1">
                    <a:lumMod val="50000"/>
                  </a:schemeClr>
                </a:solidFill>
                <a:latin typeface="Times New Roman" pitchFamily="18" charset="0"/>
                <a:cs typeface="Times New Roman" pitchFamily="18" charset="0"/>
              </a:rPr>
              <a:t>USA (302 million)</a:t>
            </a:r>
            <a:endParaRPr lang="en-US" sz="1400" dirty="0">
              <a:solidFill>
                <a:schemeClr val="accent1">
                  <a:lumMod val="50000"/>
                </a:schemeClr>
              </a:solidFill>
              <a:latin typeface="Times New Roman" pitchFamily="18" charset="0"/>
              <a:cs typeface="Times New Roman" pitchFamily="18" charset="0"/>
            </a:endParaRPr>
          </a:p>
        </p:txBody>
      </p:sp>
      <p:pic>
        <p:nvPicPr>
          <p:cNvPr id="14" name="Picture 1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788024" y="843558"/>
            <a:ext cx="3960440" cy="19624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347864" y="3003798"/>
            <a:ext cx="4277343" cy="19546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544" y="0"/>
            <a:ext cx="9144000" cy="627534"/>
          </a:xfrm>
        </p:spPr>
        <p:txBody>
          <a:bodyPr>
            <a:normAutofit/>
          </a:bodyPr>
          <a:lstStyle/>
          <a:p>
            <a:pPr algn="ctr"/>
            <a:r>
              <a:rPr lang="en-US" sz="2400" dirty="0" smtClean="0">
                <a:solidFill>
                  <a:schemeClr val="accent1">
                    <a:lumMod val="50000"/>
                  </a:schemeClr>
                </a:solidFill>
                <a:latin typeface="Times New Roman" pitchFamily="18" charset="0"/>
                <a:cs typeface="Times New Roman" pitchFamily="18" charset="0"/>
              </a:rPr>
              <a:t>QUALITY LABOR</a:t>
            </a:r>
            <a:endParaRPr lang="en-US" sz="24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4"/>
          <p:cNvSpPr/>
          <p:nvPr/>
        </p:nvSpPr>
        <p:spPr>
          <a:xfrm>
            <a:off x="107504" y="2571750"/>
            <a:ext cx="4392488" cy="2362185"/>
          </a:xfrm>
          <a:prstGeom prst="rect">
            <a:avLst/>
          </a:prstGeom>
        </p:spPr>
        <p:txBody>
          <a:bodyPr wrap="square">
            <a:spAutoFit/>
          </a:bodyPr>
          <a:lstStyle/>
          <a:p>
            <a:pPr marL="398463" algn="just">
              <a:spcBef>
                <a:spcPts val="300"/>
              </a:spcBef>
              <a:spcAft>
                <a:spcPts val="600"/>
              </a:spcAft>
              <a:buSzPct val="70000"/>
              <a:buFont typeface="Arial" charset="0"/>
              <a:buChar char="•"/>
              <a:tabLst>
                <a:tab pos="234950" algn="l"/>
              </a:tabLst>
            </a:pPr>
            <a:r>
              <a:rPr lang="sr-Latn-RS" sz="1600" b="1" dirty="0" smtClean="0">
                <a:solidFill>
                  <a:schemeClr val="accent1">
                    <a:lumMod val="50000"/>
                  </a:schemeClr>
                </a:solidFill>
                <a:latin typeface="Times New Roman" pitchFamily="18" charset="0"/>
                <a:cs typeface="Times New Roman" pitchFamily="18" charset="0"/>
              </a:rPr>
              <a:t> </a:t>
            </a:r>
            <a:r>
              <a:rPr lang="en-US" sz="1600" b="1" dirty="0" smtClean="0">
                <a:solidFill>
                  <a:schemeClr val="accent1">
                    <a:lumMod val="50000"/>
                  </a:schemeClr>
                </a:solidFill>
                <a:latin typeface="Times New Roman" pitchFamily="18" charset="0"/>
                <a:cs typeface="Times New Roman" pitchFamily="18" charset="0"/>
              </a:rPr>
              <a:t>4 high schools, </a:t>
            </a:r>
            <a:endParaRPr lang="sr-Latn-RS" sz="1600" b="1" dirty="0" smtClean="0">
              <a:solidFill>
                <a:schemeClr val="accent1">
                  <a:lumMod val="50000"/>
                </a:schemeClr>
              </a:solidFill>
              <a:latin typeface="Times New Roman" pitchFamily="18" charset="0"/>
              <a:cs typeface="Times New Roman" pitchFamily="18" charset="0"/>
            </a:endParaRPr>
          </a:p>
          <a:p>
            <a:pPr marL="398463" algn="just">
              <a:spcBef>
                <a:spcPts val="300"/>
              </a:spcBef>
              <a:spcAft>
                <a:spcPts val="600"/>
              </a:spcAft>
              <a:buSzPct val="70000"/>
              <a:buFont typeface="Arial" charset="0"/>
              <a:buChar char="•"/>
              <a:tabLst>
                <a:tab pos="234950" algn="l"/>
              </a:tabLst>
            </a:pPr>
            <a:r>
              <a:rPr lang="en-US" sz="1600" b="1" dirty="0" smtClean="0">
                <a:solidFill>
                  <a:schemeClr val="accent1">
                    <a:lumMod val="50000"/>
                  </a:schemeClr>
                </a:solidFill>
                <a:latin typeface="Times New Roman" pitchFamily="18" charset="0"/>
                <a:cs typeface="Times New Roman" pitchFamily="18" charset="0"/>
              </a:rPr>
              <a:t> 12 elementary schools</a:t>
            </a:r>
            <a:endParaRPr lang="sr-Latn-RS" sz="1600" b="1" dirty="0" smtClean="0">
              <a:solidFill>
                <a:schemeClr val="accent1">
                  <a:lumMod val="50000"/>
                </a:schemeClr>
              </a:solidFill>
              <a:latin typeface="Times New Roman" pitchFamily="18" charset="0"/>
              <a:cs typeface="Times New Roman" pitchFamily="18" charset="0"/>
            </a:endParaRPr>
          </a:p>
          <a:p>
            <a:pPr marL="398463" algn="just">
              <a:spcBef>
                <a:spcPts val="300"/>
              </a:spcBef>
              <a:spcAft>
                <a:spcPts val="600"/>
              </a:spcAft>
              <a:buSzPct val="70000"/>
              <a:buFont typeface="Arial" charset="0"/>
              <a:buChar char="•"/>
              <a:tabLst>
                <a:tab pos="234950" algn="l"/>
              </a:tabLst>
            </a:pPr>
            <a:r>
              <a:rPr lang="en-US" sz="16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BETWEEN</a:t>
            </a:r>
            <a:r>
              <a:rPr lang="sr-Latn-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TWO LARGEST</a:t>
            </a:r>
            <a:r>
              <a:rPr lang="sr-Latn-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UNIVERSITY CENTERS: </a:t>
            </a:r>
            <a:endParaRPr lang="sr-Cyrl-RS" sz="1400" b="1" dirty="0" smtClean="0">
              <a:solidFill>
                <a:schemeClr val="accent1">
                  <a:lumMod val="50000"/>
                </a:schemeClr>
              </a:solidFill>
              <a:latin typeface="Times New Roman" pitchFamily="18" charset="0"/>
              <a:cs typeface="Times New Roman" pitchFamily="18" charset="0"/>
            </a:endParaRPr>
          </a:p>
          <a:p>
            <a:pPr marL="398463" algn="just">
              <a:spcBef>
                <a:spcPts val="300"/>
              </a:spcBef>
              <a:spcAft>
                <a:spcPts val="600"/>
              </a:spcAft>
              <a:buSzPct val="70000"/>
              <a:tabLst>
                <a:tab pos="234950" algn="l"/>
              </a:tabLst>
            </a:pPr>
            <a:r>
              <a:rPr lang="sr-Cyrl-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BELGRADE (50 KM) AND NOVI SAD (35 KM</a:t>
            </a:r>
            <a:r>
              <a:rPr lang="en-US" sz="1600" b="1" dirty="0" smtClean="0">
                <a:solidFill>
                  <a:schemeClr val="accent1">
                    <a:lumMod val="50000"/>
                  </a:schemeClr>
                </a:solidFill>
                <a:latin typeface="Times New Roman" pitchFamily="18" charset="0"/>
                <a:cs typeface="Times New Roman" pitchFamily="18" charset="0"/>
              </a:rPr>
              <a:t>)</a:t>
            </a:r>
            <a:endParaRPr lang="sr-Latn-RS" sz="1600" b="1" dirty="0" smtClean="0">
              <a:solidFill>
                <a:schemeClr val="accent1">
                  <a:lumMod val="50000"/>
                </a:schemeClr>
              </a:solidFill>
              <a:latin typeface="Times New Roman" pitchFamily="18" charset="0"/>
              <a:cs typeface="Times New Roman" pitchFamily="18" charset="0"/>
            </a:endParaRPr>
          </a:p>
          <a:p>
            <a:pPr marL="398463" algn="just">
              <a:spcBef>
                <a:spcPts val="300"/>
              </a:spcBef>
              <a:spcAft>
                <a:spcPts val="600"/>
              </a:spcAft>
              <a:buSzPct val="70000"/>
              <a:buFont typeface="Arial" charset="0"/>
              <a:buChar char="•"/>
              <a:tabLst>
                <a:tab pos="234950" algn="l"/>
              </a:tabLst>
            </a:pPr>
            <a:r>
              <a:rPr lang="en-US" sz="1600" b="1" dirty="0" smtClean="0">
                <a:solidFill>
                  <a:schemeClr val="accent1">
                    <a:lumMod val="50000"/>
                  </a:schemeClr>
                </a:solidFill>
                <a:latin typeface="Times New Roman" pitchFamily="18" charset="0"/>
                <a:cs typeface="Times New Roman" pitchFamily="18" charset="0"/>
              </a:rPr>
              <a:t> Experience in specific domains </a:t>
            </a:r>
            <a:endParaRPr lang="sr-Latn-RS" sz="1600" b="1" dirty="0" smtClean="0">
              <a:solidFill>
                <a:schemeClr val="accent1">
                  <a:lumMod val="50000"/>
                </a:schemeClr>
              </a:solidFill>
              <a:latin typeface="Times New Roman" pitchFamily="18" charset="0"/>
              <a:cs typeface="Times New Roman" pitchFamily="18" charset="0"/>
            </a:endParaRPr>
          </a:p>
          <a:p>
            <a:pPr marL="398463" algn="just">
              <a:spcBef>
                <a:spcPts val="300"/>
              </a:spcBef>
              <a:spcAft>
                <a:spcPts val="600"/>
              </a:spcAft>
              <a:buSzPct val="70000"/>
              <a:buFont typeface="Arial" charset="0"/>
              <a:buChar char="•"/>
              <a:tabLst>
                <a:tab pos="234950" algn="l"/>
              </a:tabLst>
            </a:pPr>
            <a:r>
              <a:rPr lang="en-US" sz="1600" b="1" dirty="0" smtClean="0">
                <a:solidFill>
                  <a:schemeClr val="accent1">
                    <a:lumMod val="50000"/>
                  </a:schemeClr>
                </a:solidFill>
                <a:latin typeface="Times New Roman" pitchFamily="18" charset="0"/>
                <a:cs typeface="Times New Roman" pitchFamily="18" charset="0"/>
              </a:rPr>
              <a:t> Competitive salaries</a:t>
            </a:r>
            <a:endParaRPr lang="zh-CN" altLang="en-US" sz="1600" b="1" dirty="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endParaRPr>
          </a:p>
        </p:txBody>
      </p:sp>
      <p:sp>
        <p:nvSpPr>
          <p:cNvPr id="7" name="Rectangle 6"/>
          <p:cNvSpPr/>
          <p:nvPr/>
        </p:nvSpPr>
        <p:spPr>
          <a:xfrm>
            <a:off x="4572000" y="1203598"/>
            <a:ext cx="3294112" cy="307777"/>
          </a:xfrm>
          <a:prstGeom prst="rect">
            <a:avLst/>
          </a:prstGeom>
        </p:spPr>
        <p:txBody>
          <a:bodyPr wrap="square">
            <a:spAutoFit/>
          </a:bodyPr>
          <a:lstStyle/>
          <a:p>
            <a:pPr marL="398463">
              <a:spcBef>
                <a:spcPts val="300"/>
              </a:spcBef>
              <a:spcAft>
                <a:spcPts val="600"/>
              </a:spcAft>
              <a:buSzPct val="70000"/>
              <a:buFont typeface="Arial" charset="0"/>
              <a:buChar char="•"/>
              <a:tabLst>
                <a:tab pos="234950" algn="l"/>
              </a:tabLst>
            </a:pPr>
            <a:r>
              <a:rPr lang="en-US" sz="1400" dirty="0" smtClean="0">
                <a:solidFill>
                  <a:schemeClr val="accent1">
                    <a:lumMod val="50000"/>
                  </a:schemeClr>
                </a:solidFill>
                <a:latin typeface="Times New Roman" pitchFamily="18" charset="0"/>
                <a:cs typeface="Times New Roman" pitchFamily="18" charset="0"/>
              </a:rPr>
              <a:t>Total number of unemployed: </a:t>
            </a:r>
            <a:r>
              <a:rPr lang="sr-Latn-RS" sz="1400" dirty="0" smtClean="0">
                <a:solidFill>
                  <a:schemeClr val="accent1">
                    <a:lumMod val="50000"/>
                  </a:schemeClr>
                </a:solidFill>
                <a:latin typeface="Times New Roman" pitchFamily="18" charset="0"/>
                <a:cs typeface="Times New Roman" pitchFamily="18" charset="0"/>
              </a:rPr>
              <a:t>2</a:t>
            </a:r>
            <a:r>
              <a:rPr lang="sr-Cyrl-RS" sz="1400" dirty="0" smtClean="0">
                <a:solidFill>
                  <a:schemeClr val="accent1">
                    <a:lumMod val="50000"/>
                  </a:schemeClr>
                </a:solidFill>
                <a:latin typeface="Times New Roman" pitchFamily="18" charset="0"/>
                <a:cs typeface="Times New Roman" pitchFamily="18" charset="0"/>
              </a:rPr>
              <a:t>431</a:t>
            </a:r>
            <a:endParaRPr lang="sr-Latn-RS" sz="1400" dirty="0" smtClean="0">
              <a:solidFill>
                <a:schemeClr val="accent1">
                  <a:lumMod val="50000"/>
                </a:schemeClr>
              </a:solidFill>
              <a:latin typeface="Times New Roman" pitchFamily="18" charset="0"/>
              <a:ea typeface="SimSun" panose="02010600030101010101" pitchFamily="2" charset="-122"/>
              <a:cs typeface="Times New Roman" pitchFamily="18" charset="0"/>
              <a:sym typeface="Arial" panose="020B0604020202020204" pitchFamily="34" charset="0"/>
            </a:endParaRPr>
          </a:p>
        </p:txBody>
      </p:sp>
      <p:pic>
        <p:nvPicPr>
          <p:cNvPr id="8" name="Picture 7" descr="employers.jpg"/>
          <p:cNvPicPr>
            <a:picLocks noChangeAspect="1"/>
          </p:cNvPicPr>
          <p:nvPr/>
        </p:nvPicPr>
        <p:blipFill>
          <a:blip r:embed="rId2" cstate="print"/>
          <a:stretch>
            <a:fillRect/>
          </a:stretch>
        </p:blipFill>
        <p:spPr>
          <a:xfrm>
            <a:off x="4644008" y="1995686"/>
            <a:ext cx="3257912" cy="1944216"/>
          </a:xfrm>
          <a:prstGeom prst="rect">
            <a:avLst/>
          </a:prstGeom>
          <a:ln>
            <a:noFill/>
          </a:ln>
          <a:effectLst>
            <a:outerShdw blurRad="292100" dist="139700" dir="2700000" algn="tl" rotWithShape="0">
              <a:srgbClr val="333333">
                <a:alpha val="65000"/>
              </a:srgbClr>
            </a:outerShdw>
          </a:effectLst>
        </p:spPr>
      </p:pic>
      <p:pic>
        <p:nvPicPr>
          <p:cNvPr id="9" name="Picture 8" descr="zaposlenost-770x509.jpg"/>
          <p:cNvPicPr>
            <a:picLocks noChangeAspect="1"/>
          </p:cNvPicPr>
          <p:nvPr/>
        </p:nvPicPr>
        <p:blipFill>
          <a:blip r:embed="rId3" cstate="print"/>
          <a:stretch>
            <a:fillRect/>
          </a:stretch>
        </p:blipFill>
        <p:spPr>
          <a:xfrm>
            <a:off x="755576" y="843558"/>
            <a:ext cx="3024336" cy="1551432"/>
          </a:xfrm>
          <a:prstGeom prst="rect">
            <a:avLst/>
          </a:prstGeom>
          <a:ln>
            <a:noFill/>
          </a:ln>
          <a:effectLst>
            <a:outerShdw blurRad="292100" dist="139700" dir="2700000" algn="tl" rotWithShape="0">
              <a:srgbClr val="333333">
                <a:alpha val="65000"/>
              </a:srgbClr>
            </a:outerShdw>
          </a:effectLst>
        </p:spPr>
      </p:pic>
      <p:pic>
        <p:nvPicPr>
          <p:cNvPr id="10"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64554"/>
            <a:ext cx="8496944" cy="884466"/>
          </a:xfrm>
        </p:spPr>
        <p:txBody>
          <a:bodyPr>
            <a:normAutofit/>
          </a:bodyPr>
          <a:lstStyle/>
          <a:p>
            <a:pPr algn="ctr">
              <a:defRPr/>
            </a:pPr>
            <a:r>
              <a:rPr lang="en-US" sz="1700" b="0" dirty="0" smtClean="0">
                <a:solidFill>
                  <a:schemeClr val="accent1">
                    <a:lumMod val="50000"/>
                  </a:schemeClr>
                </a:solidFill>
                <a:latin typeface="Times New Roman" pitchFamily="18" charset="0"/>
                <a:cs typeface="Times New Roman" pitchFamily="18" charset="0"/>
              </a:rPr>
              <a:t>Monitoring of market trends for the local labor and the active relationship to assessed situation and needs</a:t>
            </a:r>
            <a:endParaRPr lang="sr-Latn-RS" sz="17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0" y="987574"/>
            <a:ext cx="6840537" cy="3888209"/>
          </a:xfrm>
        </p:spPr>
        <p:txBody>
          <a:bodyPr>
            <a:normAutofit/>
          </a:bodyPr>
          <a:lstStyle/>
          <a:p>
            <a:pPr algn="just">
              <a:lnSpc>
                <a:spcPct val="120000"/>
              </a:lnSpc>
              <a:defRPr/>
            </a:pPr>
            <a:r>
              <a:rPr lang="en-US" sz="1400" dirty="0" smtClean="0">
                <a:solidFill>
                  <a:schemeClr val="accent1">
                    <a:lumMod val="50000"/>
                  </a:schemeClr>
                </a:solidFill>
                <a:latin typeface="Times New Roman" pitchFamily="18" charset="0"/>
                <a:cs typeface="Times New Roman" pitchFamily="18" charset="0"/>
              </a:rPr>
              <a:t>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constantly updates information about workforce.</a:t>
            </a:r>
            <a:endParaRPr lang="sr-Latn-RS" sz="1400" dirty="0" smtClean="0">
              <a:solidFill>
                <a:schemeClr val="accent1">
                  <a:lumMod val="50000"/>
                </a:schemeClr>
              </a:solidFill>
              <a:latin typeface="Times New Roman" pitchFamily="18" charset="0"/>
              <a:cs typeface="Times New Roman" pitchFamily="18" charset="0"/>
            </a:endParaRPr>
          </a:p>
          <a:p>
            <a:pPr algn="just">
              <a:lnSpc>
                <a:spcPct val="120000"/>
              </a:lnSpc>
              <a:defRPr/>
            </a:pPr>
            <a:r>
              <a:rPr lang="en-US" sz="1400" dirty="0" smtClean="0">
                <a:solidFill>
                  <a:schemeClr val="accent1">
                    <a:lumMod val="50000"/>
                  </a:schemeClr>
                </a:solidFill>
                <a:latin typeface="Times New Roman" pitchFamily="18" charset="0"/>
                <a:cs typeface="Times New Roman" pitchFamily="18" charset="0"/>
              </a:rPr>
              <a:t> The employment </a:t>
            </a:r>
            <a:r>
              <a:rPr lang="sr-Latn-RS" sz="1400" dirty="0" smtClean="0">
                <a:solidFill>
                  <a:schemeClr val="accent1">
                    <a:lumMod val="50000"/>
                  </a:schemeClr>
                </a:solidFill>
                <a:latin typeface="Times New Roman" pitchFamily="18" charset="0"/>
                <a:cs typeface="Times New Roman" pitchFamily="18" charset="0"/>
              </a:rPr>
              <a:t>holds</a:t>
            </a:r>
            <a:r>
              <a:rPr lang="en-US" sz="1400" dirty="0" smtClean="0">
                <a:solidFill>
                  <a:schemeClr val="accent1">
                    <a:lumMod val="50000"/>
                  </a:schemeClr>
                </a:solidFill>
                <a:latin typeface="Times New Roman" pitchFamily="18" charset="0"/>
                <a:cs typeface="Times New Roman" pitchFamily="18" charset="0"/>
              </a:rPr>
              <a:t> </a:t>
            </a:r>
            <a:r>
              <a:rPr lang="en-US" sz="1400" dirty="0" err="1" smtClean="0">
                <a:solidFill>
                  <a:schemeClr val="accent1">
                    <a:lumMod val="50000"/>
                  </a:schemeClr>
                </a:solidFill>
                <a:latin typeface="Times New Roman" pitchFamily="18" charset="0"/>
                <a:cs typeface="Times New Roman" pitchFamily="18" charset="0"/>
              </a:rPr>
              <a:t>regula</a:t>
            </a:r>
            <a:r>
              <a:rPr lang="sr-Latn-RS" sz="1400" dirty="0" smtClean="0">
                <a:solidFill>
                  <a:schemeClr val="accent1">
                    <a:lumMod val="50000"/>
                  </a:schemeClr>
                </a:solidFill>
                <a:latin typeface="Times New Roman" pitchFamily="18" charset="0"/>
                <a:cs typeface="Times New Roman" pitchFamily="18" charset="0"/>
              </a:rPr>
              <a:t>r</a:t>
            </a:r>
            <a:r>
              <a:rPr lang="en-US" sz="1400" dirty="0" smtClean="0">
                <a:solidFill>
                  <a:schemeClr val="accent1">
                    <a:lumMod val="50000"/>
                  </a:schemeClr>
                </a:solidFill>
                <a:latin typeface="Times New Roman" pitchFamily="18" charset="0"/>
                <a:cs typeface="Times New Roman" pitchFamily="18" charset="0"/>
              </a:rPr>
              <a:t> meetings.</a:t>
            </a:r>
            <a:r>
              <a:rPr lang="sr-Latn-RS" sz="1400" dirty="0" smtClean="0">
                <a:solidFill>
                  <a:schemeClr val="accent1">
                    <a:lumMod val="50000"/>
                  </a:schemeClr>
                </a:solidFill>
                <a:latin typeface="Times New Roman" pitchFamily="18" charset="0"/>
                <a:cs typeface="Times New Roman" pitchFamily="18" charset="0"/>
              </a:rPr>
              <a:t> </a:t>
            </a:r>
          </a:p>
          <a:p>
            <a:pPr algn="just">
              <a:lnSpc>
                <a:spcPct val="120000"/>
              </a:lnSpc>
              <a:defRPr/>
            </a:pPr>
            <a:r>
              <a:rPr lang="sr-Latn-RS" sz="1400" dirty="0" smtClean="0">
                <a:solidFill>
                  <a:schemeClr val="accent1">
                    <a:lumMod val="50000"/>
                  </a:schemeClr>
                </a:solidFill>
                <a:latin typeface="Times New Roman" pitchFamily="18" charset="0"/>
                <a:cs typeface="Times New Roman" pitchFamily="18" charset="0"/>
              </a:rPr>
              <a:t>A survey of the business sector was conducted on the needs of businessmen for labor force educational profiles, to align with the new enrollment policy</a:t>
            </a:r>
            <a:r>
              <a:rPr lang="en-US" sz="1400" dirty="0" smtClean="0">
                <a:solidFill>
                  <a:schemeClr val="accent1">
                    <a:lumMod val="50000"/>
                  </a:schemeClr>
                </a:solidFill>
                <a:latin typeface="Times New Roman" pitchFamily="18" charset="0"/>
                <a:cs typeface="Times New Roman" pitchFamily="18" charset="0"/>
              </a:rPr>
              <a:t>.</a:t>
            </a:r>
            <a:r>
              <a:rPr lang="sr-Latn-RS" sz="1400" dirty="0" smtClean="0">
                <a:solidFill>
                  <a:schemeClr val="accent1">
                    <a:lumMod val="50000"/>
                  </a:schemeClr>
                </a:solidFill>
                <a:latin typeface="Times New Roman" pitchFamily="18" charset="0"/>
                <a:cs typeface="Times New Roman" pitchFamily="18" charset="0"/>
              </a:rPr>
              <a:t> </a:t>
            </a:r>
          </a:p>
          <a:p>
            <a:pPr algn="just">
              <a:lnSpc>
                <a:spcPct val="120000"/>
              </a:lnSpc>
              <a:defRPr/>
            </a:pPr>
            <a:r>
              <a:rPr lang="sr-Latn-RS" sz="1400" b="1" dirty="0" smtClean="0">
                <a:solidFill>
                  <a:schemeClr val="accent1">
                    <a:lumMod val="50000"/>
                  </a:schemeClr>
                </a:solidFill>
                <a:latin typeface="Times New Roman" pitchFamily="18" charset="0"/>
                <a:cs typeface="Times New Roman" pitchFamily="18" charset="0"/>
              </a:rPr>
              <a:t>A</a:t>
            </a:r>
            <a:r>
              <a:rPr lang="en-US" sz="1400" b="1" dirty="0" err="1" smtClean="0">
                <a:solidFill>
                  <a:schemeClr val="accent1">
                    <a:lumMod val="50000"/>
                  </a:schemeClr>
                </a:solidFill>
                <a:latin typeface="Times New Roman" pitchFamily="18" charset="0"/>
                <a:cs typeface="Times New Roman" pitchFamily="18" charset="0"/>
              </a:rPr>
              <a:t>ctive</a:t>
            </a:r>
            <a:r>
              <a:rPr lang="en-US" sz="1400" b="1" dirty="0" smtClean="0">
                <a:solidFill>
                  <a:schemeClr val="accent1">
                    <a:lumMod val="50000"/>
                  </a:schemeClr>
                </a:solidFill>
                <a:latin typeface="Times New Roman" pitchFamily="18" charset="0"/>
                <a:cs typeface="Times New Roman" pitchFamily="18" charset="0"/>
              </a:rPr>
              <a:t> cooperation with the National employment agency </a:t>
            </a:r>
            <a:r>
              <a:rPr lang="en-US" sz="1400" dirty="0" smtClean="0">
                <a:solidFill>
                  <a:schemeClr val="accent1">
                    <a:lumMod val="50000"/>
                  </a:schemeClr>
                </a:solidFill>
                <a:latin typeface="Times New Roman" pitchFamily="18" charset="0"/>
                <a:cs typeface="Times New Roman" pitchFamily="18" charset="0"/>
              </a:rPr>
              <a:t>is reflected in</a:t>
            </a:r>
            <a:r>
              <a:rPr lang="sr-Latn-RS" sz="1400" dirty="0" smtClean="0">
                <a:solidFill>
                  <a:schemeClr val="accent1">
                    <a:lumMod val="50000"/>
                  </a:schemeClr>
                </a:solidFill>
                <a:latin typeface="Times New Roman" pitchFamily="18" charset="0"/>
                <a:cs typeface="Times New Roman" pitchFamily="18" charset="0"/>
              </a:rPr>
              <a:t> implementation of active employment policy programs and measures</a:t>
            </a:r>
            <a:r>
              <a:rPr lang="en-US" sz="1400" dirty="0" smtClean="0">
                <a:solidFill>
                  <a:schemeClr val="accent1">
                    <a:lumMod val="50000"/>
                  </a:schemeClr>
                </a:solidFill>
                <a:latin typeface="Times New Roman" pitchFamily="18" charset="0"/>
                <a:cs typeface="Times New Roman" pitchFamily="18" charset="0"/>
              </a:rPr>
              <a:t>.</a:t>
            </a:r>
            <a:r>
              <a:rPr lang="sr-Latn-RS" sz="1400" dirty="0" smtClean="0">
                <a:solidFill>
                  <a:schemeClr val="accent1">
                    <a:lumMod val="50000"/>
                  </a:schemeClr>
                </a:solidFill>
                <a:latin typeface="Times New Roman" pitchFamily="18" charset="0"/>
                <a:cs typeface="Times New Roman" pitchFamily="18" charset="0"/>
              </a:rPr>
              <a:t> </a:t>
            </a:r>
          </a:p>
          <a:p>
            <a:pPr algn="just">
              <a:lnSpc>
                <a:spcPct val="120000"/>
              </a:lnSpc>
              <a:defRPr/>
            </a:pPr>
            <a:r>
              <a:rPr lang="sr-Latn-RS" sz="1400" b="1" dirty="0" smtClean="0">
                <a:solidFill>
                  <a:schemeClr val="accent1">
                    <a:lumMod val="50000"/>
                  </a:schemeClr>
                </a:solidFill>
                <a:latin typeface="Times New Roman" pitchFamily="18" charset="0"/>
                <a:cs typeface="Times New Roman" pitchFamily="18" charset="0"/>
              </a:rPr>
              <a:t>Since 2005</a:t>
            </a:r>
            <a:r>
              <a:rPr lang="sr-Latn-RS" sz="1400" dirty="0" smtClean="0">
                <a:solidFill>
                  <a:schemeClr val="accent1">
                    <a:lumMod val="50000"/>
                  </a:schemeClr>
                </a:solidFill>
                <a:latin typeface="Times New Roman" pitchFamily="18" charset="0"/>
                <a:cs typeface="Times New Roman" pitchFamily="18" charset="0"/>
              </a:rPr>
              <a:t>, employment fairs have been a regular activity for the municipality of Ruma</a:t>
            </a:r>
            <a:r>
              <a:rPr lang="en-US" sz="1400" dirty="0" smtClean="0">
                <a:solidFill>
                  <a:schemeClr val="accent1">
                    <a:lumMod val="50000"/>
                  </a:schemeClr>
                </a:solidFill>
                <a:latin typeface="Times New Roman" pitchFamily="18" charset="0"/>
                <a:cs typeface="Times New Roman" pitchFamily="18" charset="0"/>
              </a:rPr>
              <a:t>. </a:t>
            </a:r>
            <a:r>
              <a:rPr lang="sr-Latn-RS" sz="1400" dirty="0" smtClean="0">
                <a:solidFill>
                  <a:schemeClr val="accent1">
                    <a:lumMod val="50000"/>
                  </a:schemeClr>
                </a:solidFill>
                <a:latin typeface="Times New Roman" pitchFamily="18" charset="0"/>
                <a:cs typeface="Times New Roman" pitchFamily="18" charset="0"/>
              </a:rPr>
              <a:t> About  9, 000 vacancies have been advertised so far. </a:t>
            </a:r>
          </a:p>
          <a:p>
            <a:pPr algn="just">
              <a:lnSpc>
                <a:spcPct val="120000"/>
              </a:lnSpc>
              <a:defRPr/>
            </a:pPr>
            <a:r>
              <a:rPr lang="sr-Latn-RS" sz="1400" dirty="0" smtClean="0">
                <a:solidFill>
                  <a:schemeClr val="accent1">
                    <a:lumMod val="50000"/>
                  </a:schemeClr>
                </a:solidFill>
                <a:latin typeface="Times New Roman" pitchFamily="18" charset="0"/>
                <a:cs typeface="Times New Roman" pitchFamily="18" charset="0"/>
              </a:rPr>
              <a:t>New workers at the previous Fair were,among others, sought by companies: </a:t>
            </a:r>
            <a:r>
              <a:rPr lang="sr-Latn-RS" sz="1400" b="1" dirty="0" smtClean="0">
                <a:solidFill>
                  <a:schemeClr val="accent1">
                    <a:lumMod val="50000"/>
                  </a:schemeClr>
                </a:solidFill>
                <a:latin typeface="Times New Roman" pitchFamily="18" charset="0"/>
                <a:cs typeface="Times New Roman" pitchFamily="18" charset="0"/>
              </a:rPr>
              <a:t>”Hutchinson”, “Albon”, “Cinnovation group”, “ La linea verde”, “Mitas- Trelleborg”</a:t>
            </a:r>
            <a:r>
              <a:rPr lang="sr-Latn-RS" sz="1400" dirty="0" smtClean="0">
                <a:solidFill>
                  <a:schemeClr val="accent1">
                    <a:lumMod val="50000"/>
                  </a:schemeClr>
                </a:solidFill>
                <a:latin typeface="Times New Roman" pitchFamily="18" charset="0"/>
                <a:cs typeface="Times New Roman" pitchFamily="18" charset="0"/>
              </a:rPr>
              <a:t>...  Also, </a:t>
            </a:r>
            <a:r>
              <a:rPr lang="sr-Latn-RS" sz="1400" b="1" dirty="0" smtClean="0">
                <a:solidFill>
                  <a:schemeClr val="accent1">
                    <a:lumMod val="50000"/>
                  </a:schemeClr>
                </a:solidFill>
                <a:latin typeface="Times New Roman" pitchFamily="18" charset="0"/>
                <a:cs typeface="Times New Roman" pitchFamily="18" charset="0"/>
              </a:rPr>
              <a:t>17</a:t>
            </a:r>
            <a:r>
              <a:rPr lang="sr-Latn-RS" sz="1400" dirty="0" smtClean="0">
                <a:solidFill>
                  <a:schemeClr val="accent1">
                    <a:lumMod val="50000"/>
                  </a:schemeClr>
                </a:solidFill>
                <a:latin typeface="Times New Roman" pitchFamily="18" charset="0"/>
                <a:cs typeface="Times New Roman" pitchFamily="18" charset="0"/>
              </a:rPr>
              <a:t> </a:t>
            </a:r>
            <a:r>
              <a:rPr lang="sr-Latn-RS" sz="1400" b="1" dirty="0" smtClean="0">
                <a:solidFill>
                  <a:schemeClr val="accent1">
                    <a:lumMod val="50000"/>
                  </a:schemeClr>
                </a:solidFill>
                <a:latin typeface="Times New Roman" pitchFamily="18" charset="0"/>
                <a:cs typeface="Times New Roman" pitchFamily="18" charset="0"/>
              </a:rPr>
              <a:t>employers</a:t>
            </a:r>
            <a:r>
              <a:rPr lang="sr-Latn-RS" sz="1400" dirty="0" smtClean="0">
                <a:solidFill>
                  <a:schemeClr val="accent1">
                    <a:lumMod val="50000"/>
                  </a:schemeClr>
                </a:solidFill>
                <a:latin typeface="Times New Roman" pitchFamily="18" charset="0"/>
                <a:cs typeface="Times New Roman" pitchFamily="18" charset="0"/>
              </a:rPr>
              <a:t> took part in the Fair, offering more than </a:t>
            </a:r>
            <a:r>
              <a:rPr lang="sr-Latn-RS" sz="1400" b="1" dirty="0" smtClean="0">
                <a:solidFill>
                  <a:schemeClr val="accent1">
                    <a:lumMod val="50000"/>
                  </a:schemeClr>
                </a:solidFill>
                <a:latin typeface="Times New Roman" pitchFamily="18" charset="0"/>
                <a:cs typeface="Times New Roman" pitchFamily="18" charset="0"/>
              </a:rPr>
              <a:t>200</a:t>
            </a:r>
            <a:r>
              <a:rPr lang="sr-Latn-RS" sz="1400" dirty="0" smtClean="0">
                <a:solidFill>
                  <a:schemeClr val="accent1">
                    <a:lumMod val="50000"/>
                  </a:schemeClr>
                </a:solidFill>
                <a:latin typeface="Times New Roman" pitchFamily="18" charset="0"/>
                <a:cs typeface="Times New Roman" pitchFamily="18" charset="0"/>
              </a:rPr>
              <a:t> jobs.</a:t>
            </a:r>
            <a:endParaRPr lang="sr-Latn-RS" sz="1400" dirty="0">
              <a:solidFill>
                <a:schemeClr val="accent1">
                  <a:lumMod val="50000"/>
                </a:schemeClr>
              </a:solidFill>
              <a:latin typeface="Times New Roman" pitchFamily="18" charset="0"/>
              <a:cs typeface="Times New Roman" pitchFamily="18" charset="0"/>
            </a:endParaRPr>
          </a:p>
        </p:txBody>
      </p:sp>
      <p:pic>
        <p:nvPicPr>
          <p:cNvPr id="8"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388424" y="0"/>
            <a:ext cx="755576" cy="719733"/>
          </a:xfrm>
          <a:prstGeom prst="rect">
            <a:avLst/>
          </a:prstGeom>
          <a:noFill/>
          <a:ln w="9525">
            <a:noFill/>
            <a:miter lim="800000"/>
            <a:headEnd/>
            <a:tailEnd/>
          </a:ln>
        </p:spPr>
      </p:pic>
      <p:pic>
        <p:nvPicPr>
          <p:cNvPr id="9" name="Picture 8" descr="http://www.ruma.rs/portal2/jupgrade/images/stories/sajamzap2018/vsig_images/a_590_393_100.jpg"/>
          <p:cNvPicPr>
            <a:picLocks noChangeAspect="1" noChangeArrowheads="1"/>
          </p:cNvPicPr>
          <p:nvPr/>
        </p:nvPicPr>
        <p:blipFill>
          <a:blip r:embed="rId3" cstate="print"/>
          <a:stretch>
            <a:fillRect/>
          </a:stretch>
        </p:blipFill>
        <p:spPr bwMode="auto">
          <a:xfrm>
            <a:off x="6804248" y="1347614"/>
            <a:ext cx="2018520" cy="1440160"/>
          </a:xfrm>
          <a:prstGeom prst="rect">
            <a:avLst/>
          </a:prstGeom>
          <a:ln>
            <a:noFill/>
          </a:ln>
          <a:effectLst>
            <a:outerShdw blurRad="292100" dist="139700" dir="2700000" algn="tl" rotWithShape="0">
              <a:srgbClr val="333333">
                <a:alpha val="65000"/>
              </a:srgbClr>
            </a:outerShdw>
          </a:effectLst>
        </p:spPr>
      </p:pic>
      <p:pic>
        <p:nvPicPr>
          <p:cNvPr id="10" name="Picture 10" descr="http://www.ruma.rs/portal2/jupgrade/images/stories/sajamzap2018/vsig_images/aa_590_393_100.jpg"/>
          <p:cNvPicPr>
            <a:picLocks noChangeAspect="1" noChangeArrowheads="1"/>
          </p:cNvPicPr>
          <p:nvPr/>
        </p:nvPicPr>
        <p:blipFill>
          <a:blip r:embed="rId4" cstate="print"/>
          <a:stretch>
            <a:fillRect/>
          </a:stretch>
        </p:blipFill>
        <p:spPr bwMode="auto">
          <a:xfrm>
            <a:off x="6876257" y="3099708"/>
            <a:ext cx="2016223" cy="134272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6562"/>
            <a:ext cx="8999215" cy="700088"/>
          </a:xfrm>
        </p:spPr>
        <p:txBody>
          <a:bodyPr>
            <a:normAutofit fontScale="90000"/>
          </a:bodyPr>
          <a:lstStyle/>
          <a:p>
            <a:pPr algn="ctr">
              <a:defRPr/>
            </a:pPr>
            <a:r>
              <a:rPr lang="sr-Latn-RS" dirty="0">
                <a:cs typeface="+mj-cs"/>
              </a:rPr>
              <a:t/>
            </a:r>
            <a:br>
              <a:rPr lang="sr-Latn-RS" dirty="0">
                <a:cs typeface="+mj-cs"/>
              </a:rPr>
            </a:br>
            <a:r>
              <a:rPr lang="en-US" dirty="0" smtClean="0">
                <a:cs typeface="+mj-cs"/>
              </a:rPr>
              <a:t/>
            </a:r>
            <a:br>
              <a:rPr lang="en-US" dirty="0" smtClean="0">
                <a:cs typeface="+mj-cs"/>
              </a:rPr>
            </a:br>
            <a:r>
              <a:rPr lang="en-US" sz="2400" dirty="0" smtClean="0"/>
              <a:t> </a:t>
            </a:r>
            <a:br>
              <a:rPr lang="en-US" sz="2400" dirty="0" smtClean="0"/>
            </a:br>
            <a:r>
              <a:rPr lang="en-US" sz="2400" b="0" dirty="0" smtClean="0">
                <a:solidFill>
                  <a:schemeClr val="accent1">
                    <a:lumMod val="50000"/>
                  </a:schemeClr>
                </a:solidFill>
                <a:latin typeface="Times New Roman" pitchFamily="18" charset="0"/>
                <a:cs typeface="Times New Roman" pitchFamily="18" charset="0"/>
              </a:rPr>
              <a:t>ECONOMIC SECTORS</a:t>
            </a:r>
            <a:endParaRPr lang="sr-Latn-RS" sz="2700" dirty="0">
              <a:solidFill>
                <a:schemeClr val="accent1">
                  <a:lumMod val="50000"/>
                </a:schemeClr>
              </a:solidFill>
              <a:latin typeface="Times New Roman" pitchFamily="18" charset="0"/>
              <a:cs typeface="Times New Roman" pitchFamily="18" charset="0"/>
            </a:endParaRPr>
          </a:p>
        </p:txBody>
      </p:sp>
      <p:pic>
        <p:nvPicPr>
          <p:cNvPr id="9" name="Picture 8" descr="big_1470995030__Tekstilna.jpg"/>
          <p:cNvPicPr>
            <a:picLocks noChangeAspect="1"/>
          </p:cNvPicPr>
          <p:nvPr/>
        </p:nvPicPr>
        <p:blipFill>
          <a:blip r:embed="rId2" cstate="print"/>
          <a:stretch>
            <a:fillRect/>
          </a:stretch>
        </p:blipFill>
        <p:spPr>
          <a:xfrm>
            <a:off x="4644008" y="1995686"/>
            <a:ext cx="1656184" cy="1168838"/>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55776" y="3723878"/>
            <a:ext cx="1656184" cy="1224136"/>
          </a:xfrm>
          <a:prstGeom prst="rect">
            <a:avLst/>
          </a:prstGeom>
          <a:ln>
            <a:noFill/>
          </a:ln>
          <a:effectLst>
            <a:outerShdw blurRad="292100" dist="139700" dir="2700000" algn="tl" rotWithShape="0">
              <a:srgbClr val="333333">
                <a:alpha val="65000"/>
              </a:srgbClr>
            </a:outerShdw>
          </a:effectLst>
        </p:spPr>
      </p:pic>
      <p:pic>
        <p:nvPicPr>
          <p:cNvPr id="12" name="Picture 11" descr="nemacka-auto-industrija.jpg"/>
          <p:cNvPicPr>
            <a:picLocks noChangeAspect="1"/>
          </p:cNvPicPr>
          <p:nvPr/>
        </p:nvPicPr>
        <p:blipFill>
          <a:blip r:embed="rId4" cstate="print"/>
          <a:stretch>
            <a:fillRect/>
          </a:stretch>
        </p:blipFill>
        <p:spPr>
          <a:xfrm>
            <a:off x="4644008" y="3363838"/>
            <a:ext cx="1656184" cy="1152128"/>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644008" y="771550"/>
            <a:ext cx="1584176" cy="1080120"/>
          </a:xfrm>
          <a:prstGeom prst="rect">
            <a:avLst/>
          </a:prstGeom>
          <a:ln>
            <a:noFill/>
          </a:ln>
          <a:effectLst>
            <a:outerShdw blurRad="292100" dist="139700" dir="2700000" algn="tl" rotWithShape="0">
              <a:srgbClr val="333333">
                <a:alpha val="65000"/>
              </a:srgbClr>
            </a:outerShdw>
          </a:effectLst>
        </p:spPr>
      </p:pic>
      <p:sp>
        <p:nvSpPr>
          <p:cNvPr id="17" name="Rectangle 16"/>
          <p:cNvSpPr/>
          <p:nvPr/>
        </p:nvSpPr>
        <p:spPr>
          <a:xfrm>
            <a:off x="0" y="555526"/>
            <a:ext cx="4644008" cy="1338828"/>
          </a:xfrm>
          <a:prstGeom prst="rect">
            <a:avLst/>
          </a:prstGeom>
        </p:spPr>
        <p:txBody>
          <a:bodyPr wrap="square">
            <a:spAutoFit/>
          </a:bodyPr>
          <a:lstStyle/>
          <a:p>
            <a:pPr algn="just">
              <a:defRPr/>
            </a:pPr>
            <a:endParaRPr lang="sr-Latn-RS" sz="1300" b="1" dirty="0" smtClean="0">
              <a:solidFill>
                <a:schemeClr val="accent1">
                  <a:lumMod val="50000"/>
                </a:schemeClr>
              </a:solidFill>
              <a:effectLst>
                <a:outerShdw blurRad="38100" dist="38100" dir="2700000" algn="tl">
                  <a:srgbClr val="000000">
                    <a:alpha val="43137"/>
                  </a:srgbClr>
                </a:outerShdw>
              </a:effectLst>
              <a:latin typeface="Calibri" pitchFamily="34" charset="0"/>
              <a:cs typeface="Arial" pitchFamily="34" charset="0"/>
            </a:endParaRPr>
          </a:p>
          <a:p>
            <a:pPr algn="just">
              <a:defRPr/>
            </a:pPr>
            <a:r>
              <a:rPr lang="en-US" sz="1200" dirty="0" smtClean="0"/>
              <a:t/>
            </a:r>
            <a:br>
              <a:rPr lang="en-US" sz="1200" dirty="0" smtClean="0"/>
            </a:br>
            <a:r>
              <a:rPr lang="en-US" sz="1400" b="1" dirty="0" smtClean="0">
                <a:solidFill>
                  <a:schemeClr val="accent1">
                    <a:lumMod val="50000"/>
                  </a:schemeClr>
                </a:solidFill>
                <a:latin typeface="Times New Roman" pitchFamily="18" charset="0"/>
                <a:cs typeface="Times New Roman" pitchFamily="18" charset="0"/>
              </a:rPr>
              <a:t>The most developed economies are:</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endParaRPr lang="sr-Latn-RS" sz="1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just">
              <a:defRPr/>
            </a:pPr>
            <a:r>
              <a:rPr lang="sr-Latn-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Agriculture</a:t>
            </a:r>
            <a:r>
              <a:rPr lang="en-US" sz="1400" dirty="0" smtClean="0">
                <a:solidFill>
                  <a:schemeClr val="accent1">
                    <a:lumMod val="50000"/>
                  </a:schemeClr>
                </a:solidFill>
                <a:latin typeface="Times New Roman" pitchFamily="18" charset="0"/>
                <a:cs typeface="Times New Roman" pitchFamily="18" charset="0"/>
              </a:rPr>
              <a:t>, (41,000 acres of arable quality land, with 7,000 small farms, existence of secondary agricultural school)</a:t>
            </a:r>
            <a:endParaRPr lang="sr-Latn-RS" sz="1400" dirty="0" smtClean="0">
              <a:solidFill>
                <a:schemeClr val="accent1">
                  <a:lumMod val="50000"/>
                </a:schemeClr>
              </a:solidFill>
              <a:latin typeface="Times New Roman" pitchFamily="18" charset="0"/>
              <a:cs typeface="Times New Roman" pitchFamily="18" charset="0"/>
            </a:endParaRPr>
          </a:p>
        </p:txBody>
      </p:sp>
      <p:sp>
        <p:nvSpPr>
          <p:cNvPr id="18" name="Rectangle 17"/>
          <p:cNvSpPr/>
          <p:nvPr/>
        </p:nvSpPr>
        <p:spPr>
          <a:xfrm>
            <a:off x="0" y="1923678"/>
            <a:ext cx="4644008" cy="738664"/>
          </a:xfrm>
          <a:prstGeom prst="rect">
            <a:avLst/>
          </a:prstGeom>
        </p:spPr>
        <p:txBody>
          <a:bodyPr wrap="square">
            <a:spAutoFit/>
          </a:bodyPr>
          <a:lstStyle/>
          <a:p>
            <a:pPr algn="just" eaLnBrk="1" fontAlgn="auto" hangingPunct="1">
              <a:spcAft>
                <a:spcPts val="0"/>
              </a:spcAft>
              <a:buFont typeface="Wingdings 2"/>
              <a:buNone/>
              <a:defRPr/>
            </a:pPr>
            <a:r>
              <a:rPr lang="sr-Latn-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Textile industry </a:t>
            </a:r>
            <a:r>
              <a:rPr lang="en-US" sz="1400" dirty="0" smtClean="0">
                <a:solidFill>
                  <a:schemeClr val="accent1">
                    <a:lumMod val="50000"/>
                  </a:schemeClr>
                </a:solidFill>
                <a:latin typeface="Times New Roman" pitchFamily="18" charset="0"/>
                <a:cs typeface="Times New Roman" pitchFamily="18" charset="0"/>
              </a:rPr>
              <a:t>(existence of Brownfield facilities suitable for textile production and several successful foreign textile companies)</a:t>
            </a:r>
            <a:endParaRPr lang="sr-Latn-RS" sz="1400" dirty="0">
              <a:solidFill>
                <a:schemeClr val="accent1">
                  <a:lumMod val="50000"/>
                </a:schemeClr>
              </a:solidFill>
              <a:latin typeface="Times New Roman" pitchFamily="18" charset="0"/>
              <a:cs typeface="Times New Roman" pitchFamily="18" charset="0"/>
            </a:endParaRPr>
          </a:p>
        </p:txBody>
      </p:sp>
      <p:sp>
        <p:nvSpPr>
          <p:cNvPr id="19" name="Rectangle 18"/>
          <p:cNvSpPr/>
          <p:nvPr/>
        </p:nvSpPr>
        <p:spPr>
          <a:xfrm>
            <a:off x="0" y="2787774"/>
            <a:ext cx="4644008" cy="1169551"/>
          </a:xfrm>
          <a:prstGeom prst="rect">
            <a:avLst/>
          </a:prstGeom>
        </p:spPr>
        <p:txBody>
          <a:bodyPr wrap="square">
            <a:spAutoFit/>
          </a:bodyPr>
          <a:lstStyle/>
          <a:p>
            <a:pPr algn="just" eaLnBrk="1" fontAlgn="auto" hangingPunct="1">
              <a:spcAft>
                <a:spcPts val="0"/>
              </a:spcAft>
              <a:defRPr/>
            </a:pPr>
            <a:r>
              <a:rPr lang="sr-Latn-RS" sz="1400" b="1" dirty="0" smtClean="0">
                <a:solidFill>
                  <a:schemeClr val="accent1">
                    <a:lumMod val="50000"/>
                  </a:schemeClr>
                </a:solidFill>
                <a:latin typeface="Times New Roman" pitchFamily="18" charset="0"/>
                <a:cs typeface="Times New Roman" pitchFamily="18" charset="0"/>
              </a:rPr>
              <a:t>*</a:t>
            </a:r>
            <a:r>
              <a:rPr lang="sr-Latn-RS" sz="1200" b="1" dirty="0" smtClean="0">
                <a:solidFill>
                  <a:schemeClr val="accent1">
                    <a:lumMod val="50000"/>
                  </a:schemeClr>
                </a:solidFill>
              </a:rPr>
              <a:t>Auto </a:t>
            </a:r>
            <a:r>
              <a:rPr lang="en-US" sz="1400" b="1" dirty="0" smtClean="0">
                <a:solidFill>
                  <a:schemeClr val="accent1">
                    <a:lumMod val="50000"/>
                  </a:schemeClr>
                </a:solidFill>
                <a:latin typeface="Times New Roman" pitchFamily="18" charset="0"/>
                <a:cs typeface="Times New Roman" pitchFamily="18" charset="0"/>
              </a:rPr>
              <a:t>industry </a:t>
            </a:r>
            <a:r>
              <a:rPr lang="en-US" sz="1400" dirty="0" smtClean="0">
                <a:solidFill>
                  <a:schemeClr val="accent1">
                    <a:lumMod val="50000"/>
                  </a:schemeClr>
                </a:solidFill>
                <a:latin typeface="Times New Roman" pitchFamily="18" charset="0"/>
                <a:cs typeface="Times New Roman" pitchFamily="18" charset="0"/>
              </a:rPr>
              <a:t>(existence of several successful foreign companies that produce auto parts, a high-tech high school that meets the workforce needs</a:t>
            </a:r>
            <a:r>
              <a:rPr lang="sr-Latn-RS" sz="1400" dirty="0" smtClean="0">
                <a:solidFill>
                  <a:schemeClr val="accent1">
                    <a:lumMod val="50000"/>
                  </a:schemeClr>
                </a:solidFill>
                <a:latin typeface="Times New Roman" pitchFamily="18" charset="0"/>
                <a:cs typeface="Times New Roman" pitchFamily="18" charset="0"/>
              </a:rPr>
              <a:t>)</a:t>
            </a:r>
          </a:p>
          <a:p>
            <a:pPr algn="just" eaLnBrk="1" fontAlgn="auto" hangingPunct="1">
              <a:spcAft>
                <a:spcPts val="0"/>
              </a:spcAft>
              <a:defRPr/>
            </a:pPr>
            <a:endParaRPr lang="sr-Latn-RS" sz="1400" dirty="0">
              <a:solidFill>
                <a:schemeClr val="accent1">
                  <a:lumMod val="50000"/>
                </a:schemeClr>
              </a:solidFill>
              <a:latin typeface="Times New Roman" pitchFamily="18" charset="0"/>
              <a:cs typeface="Times New Roman" pitchFamily="18" charset="0"/>
            </a:endParaRPr>
          </a:p>
          <a:p>
            <a:pPr algn="just" eaLnBrk="1" fontAlgn="auto" hangingPunct="1">
              <a:spcAft>
                <a:spcPts val="0"/>
              </a:spcAft>
              <a:defRPr/>
            </a:pPr>
            <a:r>
              <a:rPr lang="sr-Latn-RS" sz="1400" b="1" dirty="0" smtClean="0">
                <a:solidFill>
                  <a:schemeClr val="accent1">
                    <a:lumMod val="50000"/>
                  </a:schemeClr>
                </a:solidFill>
                <a:latin typeface="Times New Roman" pitchFamily="18" charset="0"/>
                <a:cs typeface="Times New Roman" pitchFamily="18" charset="0"/>
              </a:rPr>
              <a:t>*Leather and footwear industry</a:t>
            </a:r>
          </a:p>
        </p:txBody>
      </p:sp>
      <p:sp>
        <p:nvSpPr>
          <p:cNvPr id="25" name="Rectangle 24"/>
          <p:cNvSpPr/>
          <p:nvPr/>
        </p:nvSpPr>
        <p:spPr>
          <a:xfrm>
            <a:off x="6516216" y="1131590"/>
            <a:ext cx="2430016" cy="2677656"/>
          </a:xfrm>
          <a:prstGeom prst="rect">
            <a:avLst/>
          </a:prstGeom>
          <a:solidFill>
            <a:schemeClr val="accent1">
              <a:lumMod val="40000"/>
              <a:lumOff val="60000"/>
            </a:schemeClr>
          </a:solidFill>
        </p:spPr>
        <p:txBody>
          <a:bodyPr wrap="square">
            <a:spAutoFit/>
          </a:bodyPr>
          <a:lstStyle/>
          <a:p>
            <a:pPr algn="just" eaLnBrk="1" fontAlgn="auto" hangingPunct="1">
              <a:spcAft>
                <a:spcPts val="0"/>
              </a:spcAft>
              <a:defRPr/>
            </a:pPr>
            <a:r>
              <a:rPr lang="sr-Latn-RS" sz="1200" dirty="0" smtClean="0">
                <a:solidFill>
                  <a:schemeClr val="accent1">
                    <a:lumMod val="50000"/>
                  </a:schemeClr>
                </a:solidFill>
                <a:latin typeface="Times New Roman" pitchFamily="18" charset="0"/>
                <a:cs typeface="Times New Roman" pitchFamily="18" charset="0"/>
              </a:rPr>
              <a:t>*</a:t>
            </a:r>
            <a:r>
              <a:rPr lang="en-US" sz="1200" b="1" dirty="0" smtClean="0">
                <a:solidFill>
                  <a:schemeClr val="accent1">
                    <a:lumMod val="50000"/>
                  </a:schemeClr>
                </a:solidFill>
                <a:latin typeface="Times New Roman" pitchFamily="18" charset="0"/>
                <a:cs typeface="Times New Roman" pitchFamily="18" charset="0"/>
              </a:rPr>
              <a:t>There are 512 businesses in the municipality companies </a:t>
            </a:r>
            <a:endParaRPr lang="sr-Latn-RS" sz="1200" b="1"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defRPr/>
            </a:pPr>
            <a:r>
              <a:rPr lang="en-US" sz="1200" b="1" dirty="0" smtClean="0">
                <a:solidFill>
                  <a:schemeClr val="accent1">
                    <a:lumMod val="50000"/>
                  </a:schemeClr>
                </a:solidFill>
                <a:latin typeface="Times New Roman" pitchFamily="18" charset="0"/>
                <a:cs typeface="Times New Roman" pitchFamily="18" charset="0"/>
              </a:rPr>
              <a:t>*On the territory of the municipality of </a:t>
            </a:r>
            <a:r>
              <a:rPr lang="en-US" sz="1200" b="1" dirty="0" err="1" smtClean="0">
                <a:solidFill>
                  <a:schemeClr val="accent1">
                    <a:lumMod val="50000"/>
                  </a:schemeClr>
                </a:solidFill>
                <a:latin typeface="Times New Roman" pitchFamily="18" charset="0"/>
                <a:cs typeface="Times New Roman" pitchFamily="18" charset="0"/>
              </a:rPr>
              <a:t>Ruma</a:t>
            </a:r>
            <a:r>
              <a:rPr lang="en-US" sz="1200" b="1" dirty="0" smtClean="0">
                <a:solidFill>
                  <a:schemeClr val="accent1">
                    <a:lumMod val="50000"/>
                  </a:schemeClr>
                </a:solidFill>
                <a:latin typeface="Times New Roman" pitchFamily="18" charset="0"/>
                <a:cs typeface="Times New Roman" pitchFamily="18" charset="0"/>
              </a:rPr>
              <a:t> 1,683 were registered entrepreneurial actions</a:t>
            </a:r>
            <a:endParaRPr lang="sr-Latn-RS" sz="1200" b="1"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defRPr/>
            </a:pPr>
            <a:r>
              <a:rPr lang="en-US" sz="1200" b="1" dirty="0" smtClean="0">
                <a:solidFill>
                  <a:schemeClr val="accent1">
                    <a:lumMod val="50000"/>
                  </a:schemeClr>
                </a:solidFill>
                <a:latin typeface="Times New Roman" pitchFamily="18" charset="0"/>
                <a:cs typeface="Times New Roman" pitchFamily="18" charset="0"/>
              </a:rPr>
              <a:t> By</a:t>
            </a:r>
            <a:r>
              <a:rPr lang="sr-Latn-RS" sz="1200" b="1" dirty="0" smtClean="0">
                <a:solidFill>
                  <a:schemeClr val="accent1">
                    <a:lumMod val="50000"/>
                  </a:schemeClr>
                </a:solidFill>
                <a:latin typeface="Times New Roman" pitchFamily="18" charset="0"/>
                <a:cs typeface="Times New Roman" pitchFamily="18" charset="0"/>
              </a:rPr>
              <a:t> sectors of activity municipalities of Ruma is the most numerous are companies in the field</a:t>
            </a:r>
          </a:p>
          <a:p>
            <a:pPr algn="just" eaLnBrk="1" fontAlgn="auto" hangingPunct="1">
              <a:spcAft>
                <a:spcPts val="0"/>
              </a:spcAft>
              <a:buFont typeface="Arial" pitchFamily="34" charset="0"/>
              <a:buChar char="•"/>
              <a:defRPr/>
            </a:pPr>
            <a:r>
              <a:rPr lang="en-US" sz="1200" b="1" dirty="0" smtClean="0">
                <a:solidFill>
                  <a:schemeClr val="accent1">
                    <a:lumMod val="50000"/>
                  </a:schemeClr>
                </a:solidFill>
                <a:latin typeface="Times New Roman" pitchFamily="18" charset="0"/>
                <a:cs typeface="Times New Roman" pitchFamily="18" charset="0"/>
              </a:rPr>
              <a:t> shops </a:t>
            </a:r>
            <a:endParaRPr lang="sr-Latn-RS" sz="1200" b="1"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buFont typeface="Arial" pitchFamily="34" charset="0"/>
              <a:buChar char="•"/>
              <a:defRPr/>
            </a:pPr>
            <a:r>
              <a:rPr lang="sr-Latn-RS" sz="1200" b="1" dirty="0" smtClean="0">
                <a:solidFill>
                  <a:schemeClr val="accent1">
                    <a:lumMod val="50000"/>
                  </a:schemeClr>
                </a:solidFill>
                <a:latin typeface="Times New Roman" pitchFamily="18" charset="0"/>
                <a:cs typeface="Times New Roman" pitchFamily="18" charset="0"/>
              </a:rPr>
              <a:t> m</a:t>
            </a:r>
            <a:r>
              <a:rPr lang="en-US" sz="1200" b="1" dirty="0" err="1" smtClean="0">
                <a:solidFill>
                  <a:schemeClr val="accent1">
                    <a:lumMod val="50000"/>
                  </a:schemeClr>
                </a:solidFill>
                <a:latin typeface="Times New Roman" pitchFamily="18" charset="0"/>
                <a:cs typeface="Times New Roman" pitchFamily="18" charset="0"/>
              </a:rPr>
              <a:t>anufacturing</a:t>
            </a:r>
            <a:r>
              <a:rPr lang="sr-Latn-RS" sz="1200" b="1" dirty="0" smtClean="0">
                <a:solidFill>
                  <a:schemeClr val="accent1">
                    <a:lumMod val="50000"/>
                  </a:schemeClr>
                </a:solidFill>
                <a:latin typeface="Times New Roman" pitchFamily="18" charset="0"/>
                <a:cs typeface="Times New Roman" pitchFamily="18" charset="0"/>
              </a:rPr>
              <a:t> </a:t>
            </a:r>
            <a:r>
              <a:rPr lang="en-US" sz="1200" b="1" dirty="0" smtClean="0">
                <a:solidFill>
                  <a:schemeClr val="accent1">
                    <a:lumMod val="50000"/>
                  </a:schemeClr>
                </a:solidFill>
                <a:latin typeface="Times New Roman" pitchFamily="18" charset="0"/>
                <a:cs typeface="Times New Roman" pitchFamily="18" charset="0"/>
              </a:rPr>
              <a:t>industries</a:t>
            </a:r>
            <a:endParaRPr lang="sr-Latn-RS" sz="1200" b="1"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buFont typeface="Arial" pitchFamily="34" charset="0"/>
              <a:buChar char="•"/>
              <a:defRPr/>
            </a:pPr>
            <a:r>
              <a:rPr lang="en-US" sz="1200" b="1" dirty="0" smtClean="0">
                <a:solidFill>
                  <a:schemeClr val="accent1">
                    <a:lumMod val="50000"/>
                  </a:schemeClr>
                </a:solidFill>
                <a:latin typeface="Times New Roman" pitchFamily="18" charset="0"/>
                <a:cs typeface="Times New Roman" pitchFamily="18" charset="0"/>
              </a:rPr>
              <a:t> </a:t>
            </a:r>
            <a:r>
              <a:rPr lang="sr-Latn-RS" sz="1200" b="1" dirty="0" smtClean="0">
                <a:solidFill>
                  <a:schemeClr val="accent1">
                    <a:lumMod val="50000"/>
                  </a:schemeClr>
                </a:solidFill>
                <a:latin typeface="Times New Roman" pitchFamily="18" charset="0"/>
                <a:cs typeface="Times New Roman" pitchFamily="18" charset="0"/>
              </a:rPr>
              <a:t> a</a:t>
            </a:r>
            <a:r>
              <a:rPr lang="en-US" sz="1200" b="1" dirty="0" err="1" smtClean="0">
                <a:solidFill>
                  <a:schemeClr val="accent1">
                    <a:lumMod val="50000"/>
                  </a:schemeClr>
                </a:solidFill>
                <a:latin typeface="Times New Roman" pitchFamily="18" charset="0"/>
                <a:cs typeface="Times New Roman" pitchFamily="18" charset="0"/>
              </a:rPr>
              <a:t>griculture</a:t>
            </a:r>
            <a:r>
              <a:rPr lang="sr-Latn-RS" sz="1200" b="1" dirty="0" smtClean="0">
                <a:solidFill>
                  <a:schemeClr val="accent1">
                    <a:lumMod val="50000"/>
                  </a:schemeClr>
                </a:solidFill>
                <a:latin typeface="Times New Roman" pitchFamily="18" charset="0"/>
                <a:cs typeface="Times New Roman" pitchFamily="18" charset="0"/>
              </a:rPr>
              <a:t>, </a:t>
            </a:r>
          </a:p>
          <a:p>
            <a:pPr algn="just" eaLnBrk="1" fontAlgn="auto" hangingPunct="1">
              <a:spcAft>
                <a:spcPts val="0"/>
              </a:spcAft>
              <a:buFont typeface="Arial" pitchFamily="34" charset="0"/>
              <a:buChar char="•"/>
              <a:defRPr/>
            </a:pPr>
            <a:r>
              <a:rPr lang="sr-Latn-RS" sz="1200" b="1" dirty="0" smtClean="0">
                <a:solidFill>
                  <a:schemeClr val="accent1">
                    <a:lumMod val="50000"/>
                  </a:schemeClr>
                </a:solidFill>
                <a:latin typeface="Times New Roman" pitchFamily="18" charset="0"/>
                <a:cs typeface="Times New Roman" pitchFamily="18" charset="0"/>
              </a:rPr>
              <a:t>  construction </a:t>
            </a:r>
          </a:p>
          <a:p>
            <a:pPr algn="just" eaLnBrk="1" fontAlgn="auto" hangingPunct="1">
              <a:spcAft>
                <a:spcPts val="0"/>
              </a:spcAft>
              <a:buFont typeface="Arial" pitchFamily="34" charset="0"/>
              <a:buChar char="•"/>
              <a:defRPr/>
            </a:pPr>
            <a:r>
              <a:rPr lang="sr-Latn-RS" sz="1200" b="1" dirty="0" smtClean="0">
                <a:solidFill>
                  <a:schemeClr val="accent1">
                    <a:lumMod val="50000"/>
                  </a:schemeClr>
                </a:solidFill>
                <a:latin typeface="Times New Roman" pitchFamily="18" charset="0"/>
                <a:cs typeface="Times New Roman" pitchFamily="18" charset="0"/>
              </a:rPr>
              <a:t>   traffic , storage and connection.</a:t>
            </a:r>
          </a:p>
        </p:txBody>
      </p:sp>
      <p:pic>
        <p:nvPicPr>
          <p:cNvPr id="13" name="Picture 16" descr="http://www.ruma.rs/portal2/jupgrade/templates/mx_joofree9/images/logo/logo.png"/>
          <p:cNvPicPr>
            <a:picLocks noChangeAspect="1" noChangeArrowheads="1"/>
          </p:cNvPicPr>
          <p:nvPr/>
        </p:nvPicPr>
        <p:blipFill>
          <a:blip r:embed="rId6"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IMG_20170221_135054"/>
          <p:cNvPicPr>
            <a:picLocks noChangeAspect="1" noChangeArrowheads="1"/>
          </p:cNvPicPr>
          <p:nvPr/>
        </p:nvPicPr>
        <p:blipFill>
          <a:blip r:embed="rId2" cstate="print"/>
          <a:srcRect/>
          <a:stretch>
            <a:fillRect/>
          </a:stretch>
        </p:blipFill>
        <p:spPr bwMode="auto">
          <a:xfrm rot="744691">
            <a:off x="7932143" y="3617203"/>
            <a:ext cx="1070922" cy="1427896"/>
          </a:xfrm>
          <a:prstGeom prst="rect">
            <a:avLst/>
          </a:prstGeom>
          <a:solidFill>
            <a:srgbClr val="FFFFFF"/>
          </a:solidFill>
          <a:ln w="9525">
            <a:noFill/>
            <a:miter lim="800000"/>
            <a:headEnd/>
            <a:tailEnd/>
          </a:ln>
          <a:effectLst>
            <a:glow rad="228600">
              <a:schemeClr val="accent1">
                <a:satMod val="175000"/>
                <a:alpha val="40000"/>
              </a:schemeClr>
            </a:glow>
          </a:effectLst>
          <a:scene3d>
            <a:camera prst="obliqueTopRight"/>
            <a:lightRig rig="threePt" dir="t"/>
          </a:scene3d>
          <a:sp3d>
            <a:bevelT w="101600" prst="riblet"/>
          </a:sp3d>
        </p:spPr>
      </p:pic>
      <p:pic>
        <p:nvPicPr>
          <p:cNvPr id="7171" name="Picture 5" descr="IMG_20170221_134715"/>
          <p:cNvPicPr>
            <a:picLocks noChangeAspect="1" noChangeArrowheads="1"/>
          </p:cNvPicPr>
          <p:nvPr/>
        </p:nvPicPr>
        <p:blipFill>
          <a:blip r:embed="rId3" cstate="print"/>
          <a:srcRect/>
          <a:stretch>
            <a:fillRect/>
          </a:stretch>
        </p:blipFill>
        <p:spPr bwMode="auto">
          <a:xfrm rot="20659504">
            <a:off x="163915" y="809251"/>
            <a:ext cx="998060" cy="1350763"/>
          </a:xfrm>
          <a:prstGeom prst="rect">
            <a:avLst/>
          </a:prstGeom>
          <a:solidFill>
            <a:srgbClr val="FFFFFF"/>
          </a:solidFill>
          <a:ln w="9525">
            <a:noFill/>
            <a:miter lim="800000"/>
            <a:headEnd/>
            <a:tailEnd/>
          </a:ln>
          <a:effectLst>
            <a:glow rad="228600">
              <a:schemeClr val="accent1">
                <a:satMod val="175000"/>
                <a:alpha val="40000"/>
              </a:schemeClr>
            </a:glow>
          </a:effectLst>
          <a:scene3d>
            <a:camera prst="obliqueBottomLeft"/>
            <a:lightRig rig="threePt" dir="t"/>
          </a:scene3d>
          <a:sp3d>
            <a:bevelT w="101600" prst="riblet"/>
          </a:sp3d>
        </p:spPr>
      </p:pic>
      <p:sp>
        <p:nvSpPr>
          <p:cNvPr id="2" name="Title 1"/>
          <p:cNvSpPr>
            <a:spLocks noGrp="1"/>
          </p:cNvSpPr>
          <p:nvPr>
            <p:ph type="title"/>
          </p:nvPr>
        </p:nvSpPr>
        <p:spPr>
          <a:xfrm>
            <a:off x="-108520" y="0"/>
            <a:ext cx="9144000" cy="534988"/>
          </a:xfrm>
        </p:spPr>
        <p:txBody>
          <a:bodyPr/>
          <a:lstStyle/>
          <a:p>
            <a:pPr algn="ctr">
              <a:defRPr/>
            </a:pPr>
            <a:r>
              <a:rPr lang="en-US" sz="2400" dirty="0" smtClean="0">
                <a:solidFill>
                  <a:schemeClr val="accent1">
                    <a:lumMod val="50000"/>
                  </a:schemeClr>
                </a:solidFill>
                <a:latin typeface="Times New Roman" pitchFamily="18" charset="0"/>
                <a:cs typeface="Times New Roman" pitchFamily="18" charset="0"/>
              </a:rPr>
              <a:t>RUMA - A FAVORABLE BUSINESS ENVIRONMENT</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259632" y="771550"/>
            <a:ext cx="6697365" cy="4176464"/>
          </a:xfrm>
        </p:spPr>
        <p:txBody>
          <a:bodyPr>
            <a:normAutofit lnSpcReduction="10000"/>
          </a:bodyPr>
          <a:lstStyle/>
          <a:p>
            <a:pPr algn="just">
              <a:lnSpc>
                <a:spcPct val="115000"/>
              </a:lnSpc>
              <a:spcBef>
                <a:spcPts val="0"/>
              </a:spcBef>
              <a:defRPr/>
            </a:pPr>
            <a:r>
              <a:rPr lang="en-US" sz="1200" b="1" dirty="0" smtClean="0">
                <a:solidFill>
                  <a:schemeClr val="accent1">
                    <a:lumMod val="50000"/>
                  </a:schemeClr>
                </a:solidFill>
                <a:latin typeface="Times New Roman" pitchFamily="18" charset="0"/>
                <a:cs typeface="Times New Roman" pitchFamily="18" charset="0"/>
              </a:rPr>
              <a:t>In the process of certification</a:t>
            </a:r>
            <a:r>
              <a:rPr lang="en-US" sz="1200" dirty="0" smtClean="0">
                <a:solidFill>
                  <a:schemeClr val="accent1">
                    <a:lumMod val="50000"/>
                  </a:schemeClr>
                </a:solidFill>
                <a:latin typeface="Times New Roman" pitchFamily="18" charset="0"/>
                <a:cs typeface="Times New Roman" pitchFamily="18" charset="0"/>
              </a:rPr>
              <a:t>, </a:t>
            </a:r>
            <a:r>
              <a:rPr lang="en-US" sz="1200" dirty="0" err="1" smtClean="0">
                <a:solidFill>
                  <a:schemeClr val="accent1">
                    <a:lumMod val="50000"/>
                  </a:schemeClr>
                </a:solidFill>
                <a:latin typeface="Times New Roman" pitchFamily="18" charset="0"/>
                <a:cs typeface="Times New Roman" pitchFamily="18" charset="0"/>
              </a:rPr>
              <a:t>Ruma</a:t>
            </a:r>
            <a:r>
              <a:rPr lang="en-US" sz="1200" dirty="0" smtClean="0">
                <a:solidFill>
                  <a:schemeClr val="accent1">
                    <a:lumMod val="50000"/>
                  </a:schemeClr>
                </a:solidFill>
                <a:latin typeface="Times New Roman" pitchFamily="18" charset="0"/>
                <a:cs typeface="Times New Roman" pitchFamily="18" charset="0"/>
              </a:rPr>
              <a:t> entered the end of 2009</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In April 2021, at the </a:t>
            </a:r>
            <a:r>
              <a:rPr lang="sr-Latn-RS" sz="1200" dirty="0" smtClean="0">
                <a:solidFill>
                  <a:schemeClr val="accent1">
                    <a:lumMod val="50000"/>
                  </a:schemeClr>
                </a:solidFill>
                <a:latin typeface="Times New Roman" pitchFamily="18" charset="0"/>
                <a:cs typeface="Times New Roman" pitchFamily="18" charset="0"/>
              </a:rPr>
              <a:t>Recerti</a:t>
            </a:r>
            <a:r>
              <a:rPr lang="en-US" sz="1200" dirty="0" err="1" smtClean="0">
                <a:solidFill>
                  <a:schemeClr val="accent1">
                    <a:lumMod val="50000"/>
                  </a:schemeClr>
                </a:solidFill>
                <a:latin typeface="Times New Roman" pitchFamily="18" charset="0"/>
                <a:cs typeface="Times New Roman" pitchFamily="18" charset="0"/>
              </a:rPr>
              <a:t>fication</a:t>
            </a:r>
            <a:r>
              <a:rPr lang="en-US" sz="1200" dirty="0" smtClean="0">
                <a:solidFill>
                  <a:schemeClr val="accent1">
                    <a:lumMod val="50000"/>
                  </a:schemeClr>
                </a:solidFill>
                <a:latin typeface="Times New Roman" pitchFamily="18" charset="0"/>
                <a:cs typeface="Times New Roman" pitchFamily="18" charset="0"/>
              </a:rPr>
              <a:t> check, the </a:t>
            </a:r>
            <a:r>
              <a:rPr lang="sr-Latn-RS" sz="1200" dirty="0" smtClean="0">
                <a:solidFill>
                  <a:schemeClr val="accent1">
                    <a:lumMod val="50000"/>
                  </a:schemeClr>
                </a:solidFill>
                <a:latin typeface="Times New Roman" pitchFamily="18" charset="0"/>
                <a:cs typeface="Times New Roman" pitchFamily="18" charset="0"/>
              </a:rPr>
              <a:t>M</a:t>
            </a:r>
            <a:r>
              <a:rPr lang="en-US" sz="1200" dirty="0" err="1" smtClean="0">
                <a:solidFill>
                  <a:schemeClr val="accent1">
                    <a:lumMod val="50000"/>
                  </a:schemeClr>
                </a:solidFill>
                <a:latin typeface="Times New Roman" pitchFamily="18" charset="0"/>
                <a:cs typeface="Times New Roman" pitchFamily="18" charset="0"/>
              </a:rPr>
              <a:t>unicipality</a:t>
            </a:r>
            <a:r>
              <a:rPr lang="en-US" sz="1200" dirty="0" smtClean="0">
                <a:solidFill>
                  <a:schemeClr val="accent1">
                    <a:lumMod val="50000"/>
                  </a:schemeClr>
                </a:solidFill>
                <a:latin typeface="Times New Roman" pitchFamily="18" charset="0"/>
                <a:cs typeface="Times New Roman" pitchFamily="18" charset="0"/>
              </a:rPr>
              <a:t> of </a:t>
            </a:r>
            <a:r>
              <a:rPr lang="en-US" sz="1200" dirty="0" err="1" smtClean="0">
                <a:solidFill>
                  <a:schemeClr val="accent1">
                    <a:lumMod val="50000"/>
                  </a:schemeClr>
                </a:solidFill>
                <a:latin typeface="Times New Roman" pitchFamily="18" charset="0"/>
                <a:cs typeface="Times New Roman" pitchFamily="18" charset="0"/>
              </a:rPr>
              <a:t>Ruma</a:t>
            </a:r>
            <a:r>
              <a:rPr lang="en-US" sz="1200" dirty="0" smtClean="0">
                <a:solidFill>
                  <a:schemeClr val="accent1">
                    <a:lumMod val="50000"/>
                  </a:schemeClr>
                </a:solidFill>
                <a:latin typeface="Times New Roman" pitchFamily="18" charset="0"/>
                <a:cs typeface="Times New Roman" pitchFamily="18" charset="0"/>
              </a:rPr>
              <a:t> received confirmation that it </a:t>
            </a:r>
            <a:r>
              <a:rPr lang="sr-Latn-RS" sz="1200" dirty="0" smtClean="0">
                <a:solidFill>
                  <a:schemeClr val="accent1">
                    <a:lumMod val="50000"/>
                  </a:schemeClr>
                </a:solidFill>
                <a:latin typeface="Times New Roman" pitchFamily="18" charset="0"/>
                <a:cs typeface="Times New Roman" pitchFamily="18" charset="0"/>
              </a:rPr>
              <a:t>achieved</a:t>
            </a:r>
            <a:r>
              <a:rPr lang="en-US" sz="1200" dirty="0" smtClean="0">
                <a:solidFill>
                  <a:schemeClr val="accent1">
                    <a:lumMod val="50000"/>
                  </a:schemeClr>
                </a:solidFill>
                <a:latin typeface="Times New Roman" pitchFamily="18" charset="0"/>
                <a:cs typeface="Times New Roman" pitchFamily="18" charset="0"/>
              </a:rPr>
              <a:t> the criteria of the Certification Program of cities and municipalities with a favorable business environment in Southeast Europe, </a:t>
            </a:r>
            <a:r>
              <a:rPr lang="en-US" sz="1200" b="1" dirty="0" smtClean="0">
                <a:solidFill>
                  <a:schemeClr val="accent1">
                    <a:lumMod val="50000"/>
                  </a:schemeClr>
                </a:solidFill>
                <a:latin typeface="Times New Roman" pitchFamily="18" charset="0"/>
                <a:cs typeface="Times New Roman" pitchFamily="18" charset="0"/>
              </a:rPr>
              <a:t>in accordance with BFC SEE Edition III standards with 91.00 out of a maximum of 100 percentage points.</a:t>
            </a:r>
          </a:p>
          <a:p>
            <a:pPr algn="just">
              <a:lnSpc>
                <a:spcPct val="115000"/>
              </a:lnSpc>
              <a:spcBef>
                <a:spcPts val="0"/>
              </a:spcBef>
              <a:defRPr/>
            </a:pPr>
            <a:endParaRPr lang="sr-Latn-RS" sz="1200" dirty="0" smtClean="0">
              <a:solidFill>
                <a:schemeClr val="accent1">
                  <a:lumMod val="50000"/>
                </a:schemeClr>
              </a:solidFill>
              <a:latin typeface="Times New Roman" pitchFamily="18" charset="0"/>
              <a:cs typeface="Times New Roman" pitchFamily="18" charset="0"/>
            </a:endParaRPr>
          </a:p>
          <a:p>
            <a:pPr algn="just">
              <a:lnSpc>
                <a:spcPct val="115000"/>
              </a:lnSpc>
              <a:spcBef>
                <a:spcPts val="0"/>
              </a:spcBef>
              <a:defRPr/>
            </a:pPr>
            <a:r>
              <a:rPr lang="en-US" sz="1200" b="1" dirty="0" smtClean="0">
                <a:solidFill>
                  <a:schemeClr val="accent1">
                    <a:lumMod val="50000"/>
                  </a:schemeClr>
                </a:solidFill>
                <a:latin typeface="Times New Roman" pitchFamily="18" charset="0"/>
                <a:cs typeface="Times New Roman" pitchFamily="18" charset="0"/>
              </a:rPr>
              <a:t> NALED </a:t>
            </a:r>
            <a:r>
              <a:rPr lang="en-US" sz="1200" dirty="0" smtClean="0">
                <a:solidFill>
                  <a:schemeClr val="accent1">
                    <a:lumMod val="50000"/>
                  </a:schemeClr>
                </a:solidFill>
                <a:latin typeface="Times New Roman" pitchFamily="18" charset="0"/>
                <a:cs typeface="Times New Roman" pitchFamily="18" charset="0"/>
              </a:rPr>
              <a:t>most positively assessed the municipal efforts of the Romans, which resulted in numerous positive activities,</a:t>
            </a:r>
            <a:r>
              <a:rPr lang="sr-Latn-RS" sz="1200" dirty="0" smtClean="0">
                <a:solidFill>
                  <a:schemeClr val="accent1">
                    <a:lumMod val="50000"/>
                  </a:schemeClr>
                </a:solidFill>
                <a:latin typeface="Times New Roman" pitchFamily="18" charset="0"/>
                <a:cs typeface="Times New Roman" pitchFamily="18" charset="0"/>
              </a:rPr>
              <a:t>for example:</a:t>
            </a:r>
          </a:p>
          <a:p>
            <a:pPr algn="just">
              <a:lnSpc>
                <a:spcPct val="115000"/>
              </a:lnSpc>
              <a:spcBef>
                <a:spcPts val="0"/>
              </a:spcBef>
              <a:defRPr/>
            </a:pPr>
            <a:r>
              <a:rPr lang="sr-Latn-RS" sz="1200" dirty="0" smtClean="0">
                <a:solidFill>
                  <a:schemeClr val="accent1">
                    <a:lumMod val="50000"/>
                  </a:schemeClr>
                </a:solidFill>
                <a:latin typeface="Times New Roman" pitchFamily="18" charset="0"/>
                <a:cs typeface="Times New Roman" pitchFamily="18" charset="0"/>
              </a:rPr>
              <a:t>T</a:t>
            </a:r>
            <a:r>
              <a:rPr lang="en-US" sz="1200" dirty="0" smtClean="0">
                <a:solidFill>
                  <a:schemeClr val="accent1">
                    <a:lumMod val="50000"/>
                  </a:schemeClr>
                </a:solidFill>
                <a:latin typeface="Times New Roman" pitchFamily="18" charset="0"/>
                <a:cs typeface="Times New Roman" pitchFamily="18" charset="0"/>
              </a:rPr>
              <a:t>he establishment of </a:t>
            </a:r>
            <a:r>
              <a:rPr lang="en-US" sz="1200" b="1" dirty="0" smtClean="0">
                <a:solidFill>
                  <a:schemeClr val="accent1">
                    <a:lumMod val="50000"/>
                  </a:schemeClr>
                </a:solidFill>
                <a:latin typeface="Times New Roman" pitchFamily="18" charset="0"/>
                <a:cs typeface="Times New Roman" pitchFamily="18" charset="0"/>
              </a:rPr>
              <a:t>a business club </a:t>
            </a:r>
            <a:r>
              <a:rPr lang="en-US" sz="1200" dirty="0" smtClean="0">
                <a:solidFill>
                  <a:schemeClr val="accent1">
                    <a:lumMod val="50000"/>
                  </a:schemeClr>
                </a:solidFill>
                <a:latin typeface="Times New Roman" pitchFamily="18" charset="0"/>
                <a:cs typeface="Times New Roman" pitchFamily="18" charset="0"/>
              </a:rPr>
              <a:t>to address the issues and problems of existing and potential businesses from the municipality. </a:t>
            </a:r>
            <a:endParaRPr lang="sr-Latn-RS" sz="1200" dirty="0" smtClean="0">
              <a:solidFill>
                <a:schemeClr val="accent1">
                  <a:lumMod val="50000"/>
                </a:schemeClr>
              </a:solidFill>
              <a:latin typeface="Times New Roman" pitchFamily="18" charset="0"/>
              <a:cs typeface="Times New Roman" pitchFamily="18" charset="0"/>
            </a:endParaRPr>
          </a:p>
          <a:p>
            <a:pPr algn="just">
              <a:lnSpc>
                <a:spcPct val="115000"/>
              </a:lnSpc>
              <a:spcBef>
                <a:spcPts val="0"/>
              </a:spcBef>
              <a:defRPr/>
            </a:pPr>
            <a:r>
              <a:rPr lang="en-US" sz="1200" b="1" dirty="0" smtClean="0">
                <a:solidFill>
                  <a:schemeClr val="accent1">
                    <a:lumMod val="50000"/>
                  </a:schemeClr>
                </a:solidFill>
                <a:latin typeface="Times New Roman" pitchFamily="18" charset="0"/>
                <a:cs typeface="Times New Roman" pitchFamily="18" charset="0"/>
              </a:rPr>
              <a:t>Regular updating of the database, </a:t>
            </a:r>
            <a:endParaRPr lang="sr-Latn-RS" sz="1200" b="1" dirty="0" smtClean="0">
              <a:solidFill>
                <a:schemeClr val="accent1">
                  <a:lumMod val="50000"/>
                </a:schemeClr>
              </a:solidFill>
              <a:latin typeface="Times New Roman" pitchFamily="18" charset="0"/>
              <a:cs typeface="Times New Roman" pitchFamily="18" charset="0"/>
            </a:endParaRPr>
          </a:p>
          <a:p>
            <a:pPr algn="just">
              <a:lnSpc>
                <a:spcPct val="115000"/>
              </a:lnSpc>
              <a:spcBef>
                <a:spcPts val="0"/>
              </a:spcBef>
              <a:defRPr/>
            </a:pPr>
            <a:r>
              <a:rPr lang="en-US" sz="1200" b="1" dirty="0" smtClean="0">
                <a:solidFill>
                  <a:schemeClr val="accent1">
                    <a:lumMod val="50000"/>
                  </a:schemeClr>
                </a:solidFill>
                <a:latin typeface="Times New Roman" pitchFamily="18" charset="0"/>
                <a:cs typeface="Times New Roman" pitchFamily="18" charset="0"/>
              </a:rPr>
              <a:t>Development of new questionnaires</a:t>
            </a:r>
            <a:r>
              <a:rPr lang="sr-Latn-RS" sz="1200" b="1" dirty="0" smtClean="0">
                <a:solidFill>
                  <a:schemeClr val="accent1">
                    <a:lumMod val="50000"/>
                  </a:schemeClr>
                </a:solidFill>
                <a:latin typeface="Times New Roman" pitchFamily="18" charset="0"/>
                <a:cs typeface="Times New Roman" pitchFamily="18" charset="0"/>
              </a:rPr>
              <a:t>,</a:t>
            </a:r>
          </a:p>
          <a:p>
            <a:pPr algn="just">
              <a:lnSpc>
                <a:spcPct val="115000"/>
              </a:lnSpc>
              <a:spcBef>
                <a:spcPts val="0"/>
              </a:spcBef>
              <a:defRPr/>
            </a:pPr>
            <a:r>
              <a:rPr lang="sr-Latn-RS" sz="1200" b="1" dirty="0" smtClean="0">
                <a:solidFill>
                  <a:schemeClr val="accent1">
                    <a:lumMod val="50000"/>
                  </a:schemeClr>
                </a:solidFill>
                <a:latin typeface="Times New Roman" pitchFamily="18" charset="0"/>
                <a:cs typeface="Times New Roman" pitchFamily="18" charset="0"/>
              </a:rPr>
              <a:t>Surveys for businessmen.</a:t>
            </a:r>
          </a:p>
          <a:p>
            <a:pPr algn="just">
              <a:lnSpc>
                <a:spcPct val="115000"/>
              </a:lnSpc>
              <a:spcBef>
                <a:spcPts val="0"/>
              </a:spcBef>
              <a:defRPr/>
            </a:pPr>
            <a:endParaRPr lang="sr-Latn-RS" sz="1200" dirty="0" smtClean="0">
              <a:solidFill>
                <a:schemeClr val="accent1">
                  <a:lumMod val="50000"/>
                </a:schemeClr>
              </a:solidFill>
              <a:latin typeface="Times New Roman" pitchFamily="18" charset="0"/>
              <a:cs typeface="Times New Roman" pitchFamily="18" charset="0"/>
            </a:endParaRPr>
          </a:p>
          <a:p>
            <a:pPr algn="just">
              <a:lnSpc>
                <a:spcPct val="115000"/>
              </a:lnSpc>
              <a:spcBef>
                <a:spcPts val="0"/>
              </a:spcBef>
              <a:defRPr/>
            </a:pPr>
            <a:r>
              <a:rPr lang="en-US" sz="1200" dirty="0" smtClean="0">
                <a:solidFill>
                  <a:schemeClr val="accent1">
                    <a:lumMod val="50000"/>
                  </a:schemeClr>
                </a:solidFill>
                <a:latin typeface="Times New Roman" pitchFamily="18" charset="0"/>
                <a:cs typeface="Times New Roman" pitchFamily="18" charset="0"/>
              </a:rPr>
              <a:t>The municipal administration manages to preserve the</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system and ensure the continuity of its activities by showing an adequate level of motivation, professionalism and efficiency in improving the local economic environment. Employment Action Plan, Commitment of the Mayor to the creation of favorable conditions for the dynamic development of the municipality. One of the significant results is the recognition and </a:t>
            </a:r>
            <a:r>
              <a:rPr lang="en-US" sz="1200" b="1" dirty="0" smtClean="0">
                <a:solidFill>
                  <a:schemeClr val="accent1">
                    <a:lumMod val="50000"/>
                  </a:schemeClr>
                </a:solidFill>
                <a:latin typeface="Times New Roman" pitchFamily="18" charset="0"/>
                <a:cs typeface="Times New Roman" pitchFamily="18" charset="0"/>
              </a:rPr>
              <a:t>evaluation</a:t>
            </a:r>
            <a:r>
              <a:rPr lang="en-US" sz="1200" dirty="0" smtClean="0">
                <a:solidFill>
                  <a:schemeClr val="accent1">
                    <a:lumMod val="50000"/>
                  </a:schemeClr>
                </a:solidFill>
                <a:latin typeface="Times New Roman" pitchFamily="18" charset="0"/>
                <a:cs typeface="Times New Roman" pitchFamily="18" charset="0"/>
              </a:rPr>
              <a:t> of a realistic image of the local environment </a:t>
            </a:r>
            <a:r>
              <a:rPr lang="en-US" sz="1200" b="1" dirty="0" smtClean="0">
                <a:solidFill>
                  <a:schemeClr val="accent1">
                    <a:lumMod val="50000"/>
                  </a:schemeClr>
                </a:solidFill>
                <a:latin typeface="Times New Roman" pitchFamily="18" charset="0"/>
                <a:cs typeface="Times New Roman" pitchFamily="18" charset="0"/>
              </a:rPr>
              <a:t>by investors and the predictability of the time </a:t>
            </a:r>
            <a:r>
              <a:rPr lang="en-US" sz="1200" dirty="0" smtClean="0">
                <a:solidFill>
                  <a:schemeClr val="accent1">
                    <a:lumMod val="50000"/>
                  </a:schemeClr>
                </a:solidFill>
                <a:latin typeface="Times New Roman" pitchFamily="18" charset="0"/>
                <a:cs typeface="Times New Roman" pitchFamily="18" charset="0"/>
              </a:rPr>
              <a:t>and money needed to register a company, build a facility, connect to energy and utility systems supply and employment of labor</a:t>
            </a:r>
            <a:r>
              <a:rPr lang="en-US" sz="1300" dirty="0" smtClean="0">
                <a:solidFill>
                  <a:schemeClr val="accent1">
                    <a:lumMod val="50000"/>
                  </a:schemeClr>
                </a:solidFill>
                <a:latin typeface="Times New Roman" pitchFamily="18" charset="0"/>
                <a:cs typeface="Times New Roman" pitchFamily="18" charset="0"/>
              </a:rPr>
              <a:t>.</a:t>
            </a:r>
            <a:endParaRPr lang="sr-Latn-RS" sz="1300" dirty="0">
              <a:solidFill>
                <a:schemeClr val="accent1">
                  <a:lumMod val="50000"/>
                </a:schemeClr>
              </a:solidFill>
              <a:latin typeface="Times New Roman" pitchFamily="18" charset="0"/>
              <a:ea typeface="SimSun" panose="02010600030101010101" pitchFamily="2" charset="-122"/>
              <a:cs typeface="Times New Roman" pitchFamily="18" charset="0"/>
            </a:endParaRPr>
          </a:p>
        </p:txBody>
      </p:sp>
      <p:pic>
        <p:nvPicPr>
          <p:cNvPr id="7"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7"/>
          <p:cNvPicPr>
            <a:picLocks noChangeAspect="1"/>
          </p:cNvPicPr>
          <p:nvPr/>
        </p:nvPicPr>
        <p:blipFill>
          <a:blip r:embed="rId2" cstate="print"/>
          <a:srcRect/>
          <a:stretch>
            <a:fillRect/>
          </a:stretch>
        </p:blipFill>
        <p:spPr bwMode="auto">
          <a:xfrm>
            <a:off x="5796136" y="843558"/>
            <a:ext cx="2952328" cy="1668314"/>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252536" y="0"/>
            <a:ext cx="8748464" cy="771550"/>
          </a:xfrm>
        </p:spPr>
        <p:txBody>
          <a:bodyPr>
            <a:noAutofit/>
          </a:bodyPr>
          <a:lstStyle/>
          <a:p>
            <a:pPr algn="ctr">
              <a:defRPr/>
            </a:pPr>
            <a:r>
              <a:rPr lang="en-US" sz="2400" dirty="0" smtClean="0">
                <a:solidFill>
                  <a:schemeClr val="accent1">
                    <a:lumMod val="50000"/>
                  </a:schemeClr>
                </a:solidFill>
                <a:latin typeface="Times New Roman" pitchFamily="18" charset="0"/>
                <a:cs typeface="Times New Roman" pitchFamily="18" charset="0"/>
              </a:rPr>
              <a:t>INTERNATIONAL CERTIFICATE ON A FAVORABLE BUSINESS ENVIRONMENT</a:t>
            </a:r>
            <a:endParaRPr lang="en-US" sz="24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Content Placeholder 4"/>
          <p:cNvSpPr>
            <a:spLocks noGrp="1"/>
          </p:cNvSpPr>
          <p:nvPr>
            <p:ph idx="1"/>
          </p:nvPr>
        </p:nvSpPr>
        <p:spPr>
          <a:xfrm>
            <a:off x="179512" y="987574"/>
            <a:ext cx="4927922" cy="3775868"/>
          </a:xfrm>
        </p:spPr>
        <p:txBody>
          <a:bodyPr>
            <a:noAutofit/>
          </a:bodyPr>
          <a:lstStyle/>
          <a:p>
            <a:pPr algn="just"/>
            <a:r>
              <a:rPr lang="en-US" sz="1400" b="1" dirty="0" smtClean="0">
                <a:solidFill>
                  <a:schemeClr val="accent1">
                    <a:lumMod val="50000"/>
                  </a:schemeClr>
                </a:solidFill>
                <a:latin typeface="Times New Roman" pitchFamily="18" charset="0"/>
                <a:cs typeface="Times New Roman" pitchFamily="18" charset="0"/>
              </a:rPr>
              <a:t>The municipality of </a:t>
            </a:r>
            <a:r>
              <a:rPr lang="en-US" sz="1400" b="1" dirty="0" err="1" smtClean="0">
                <a:solidFill>
                  <a:schemeClr val="accent1">
                    <a:lumMod val="50000"/>
                  </a:schemeClr>
                </a:solidFill>
                <a:latin typeface="Times New Roman" pitchFamily="18" charset="0"/>
                <a:cs typeface="Times New Roman" pitchFamily="18" charset="0"/>
              </a:rPr>
              <a:t>Ruma</a:t>
            </a:r>
            <a:r>
              <a:rPr lang="en-US" sz="1400" b="1"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was among the first local governments in the region to acquire the international </a:t>
            </a:r>
            <a:r>
              <a:rPr lang="en-US" sz="1400" b="1" dirty="0" smtClean="0">
                <a:solidFill>
                  <a:schemeClr val="accent1">
                    <a:lumMod val="50000"/>
                  </a:schemeClr>
                </a:solidFill>
                <a:latin typeface="Times New Roman" pitchFamily="18" charset="0"/>
                <a:cs typeface="Times New Roman" pitchFamily="18" charset="0"/>
              </a:rPr>
              <a:t>BFC SEE certificate</a:t>
            </a:r>
            <a:r>
              <a:rPr lang="en-US" sz="1400" dirty="0" smtClean="0">
                <a:solidFill>
                  <a:schemeClr val="accent1">
                    <a:lumMod val="50000"/>
                  </a:schemeClr>
                </a:solidFill>
                <a:latin typeface="Times New Roman" pitchFamily="18" charset="0"/>
                <a:cs typeface="Times New Roman" pitchFamily="18" charset="0"/>
              </a:rPr>
              <a:t>, and presented its potentials at the 2015 investment mission in Berlin.</a:t>
            </a:r>
          </a:p>
          <a:p>
            <a:pPr algn="just"/>
            <a:r>
              <a:rPr lang="en-US" sz="1400" b="1" dirty="0" smtClean="0">
                <a:solidFill>
                  <a:schemeClr val="accent1">
                    <a:lumMod val="50000"/>
                  </a:schemeClr>
                </a:solidFill>
                <a:latin typeface="Times New Roman" pitchFamily="18" charset="0"/>
                <a:cs typeface="Times New Roman" pitchFamily="18" charset="0"/>
              </a:rPr>
              <a:t>The certificate </a:t>
            </a:r>
            <a:r>
              <a:rPr lang="en-US" sz="1400" dirty="0" smtClean="0">
                <a:solidFill>
                  <a:schemeClr val="accent1">
                    <a:lumMod val="50000"/>
                  </a:schemeClr>
                </a:solidFill>
                <a:latin typeface="Times New Roman" pitchFamily="18" charset="0"/>
                <a:cs typeface="Times New Roman" pitchFamily="18" charset="0"/>
              </a:rPr>
              <a:t>is a kind of confirmation that 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is successful in its work, which </a:t>
            </a:r>
            <a:r>
              <a:rPr lang="en-US" sz="1400" b="1" dirty="0" smtClean="0">
                <a:solidFill>
                  <a:schemeClr val="accent1">
                    <a:lumMod val="50000"/>
                  </a:schemeClr>
                </a:solidFill>
                <a:latin typeface="Times New Roman" pitchFamily="18" charset="0"/>
                <a:cs typeface="Times New Roman" pitchFamily="18" charset="0"/>
              </a:rPr>
              <a:t>enables faster and better cooperation with investors</a:t>
            </a:r>
            <a:r>
              <a:rPr lang="en-US" sz="1400" dirty="0" smtClean="0">
                <a:solidFill>
                  <a:schemeClr val="accent1">
                    <a:lumMod val="50000"/>
                  </a:schemeClr>
                </a:solidFill>
                <a:latin typeface="Times New Roman" pitchFamily="18" charset="0"/>
                <a:cs typeface="Times New Roman" pitchFamily="18" charset="0"/>
              </a:rPr>
              <a:t>, as well as transparent decision-making and development plans.</a:t>
            </a:r>
          </a:p>
          <a:p>
            <a:pPr algn="just">
              <a:defRPr/>
            </a:pPr>
            <a:r>
              <a:rPr lang="sr-Latn-RS" sz="1400" dirty="0" smtClean="0">
                <a:solidFill>
                  <a:schemeClr val="accent1">
                    <a:lumMod val="50000"/>
                  </a:schemeClr>
                </a:solidFill>
                <a:latin typeface="Times New Roman" pitchFamily="18" charset="0"/>
                <a:cs typeface="Times New Roman" pitchFamily="18" charset="0"/>
              </a:rPr>
              <a:t>T</a:t>
            </a:r>
            <a:r>
              <a:rPr lang="en-US" sz="1400" dirty="0" smtClean="0">
                <a:solidFill>
                  <a:schemeClr val="accent1">
                    <a:lumMod val="50000"/>
                  </a:schemeClr>
                </a:solidFill>
                <a:latin typeface="Times New Roman" pitchFamily="18" charset="0"/>
                <a:cs typeface="Times New Roman" pitchFamily="18" charset="0"/>
              </a:rPr>
              <a: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has gone through the certification process </a:t>
            </a:r>
            <a:r>
              <a:rPr lang="sr-Latn-RS" sz="1400" b="1" dirty="0" smtClean="0">
                <a:solidFill>
                  <a:schemeClr val="accent1">
                    <a:lumMod val="50000"/>
                  </a:schemeClr>
                </a:solidFill>
                <a:latin typeface="Times New Roman" pitchFamily="18" charset="0"/>
                <a:cs typeface="Times New Roman" pitchFamily="18" charset="0"/>
              </a:rPr>
              <a:t>4</a:t>
            </a:r>
            <a:r>
              <a:rPr lang="en-US" sz="1400" b="1" dirty="0" smtClean="0">
                <a:solidFill>
                  <a:schemeClr val="accent1">
                    <a:lumMod val="50000"/>
                  </a:schemeClr>
                </a:solidFill>
                <a:latin typeface="Times New Roman" pitchFamily="18" charset="0"/>
                <a:cs typeface="Times New Roman" pitchFamily="18" charset="0"/>
              </a:rPr>
              <a:t> times </a:t>
            </a:r>
            <a:r>
              <a:rPr lang="en-US" sz="1400" dirty="0" smtClean="0">
                <a:solidFill>
                  <a:schemeClr val="accent1">
                    <a:lumMod val="50000"/>
                  </a:schemeClr>
                </a:solidFill>
                <a:latin typeface="Times New Roman" pitchFamily="18" charset="0"/>
                <a:cs typeface="Times New Roman" pitchFamily="18" charset="0"/>
              </a:rPr>
              <a:t>and as a result has experienced some expansion in terms of new realized investments as well as an increase in the number of inquiries and interest in investing in our municipality.</a:t>
            </a:r>
            <a:r>
              <a:rPr lang="en-US" sz="1400" dirty="0" smtClean="0"/>
              <a:t>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is certainly </a:t>
            </a:r>
            <a:r>
              <a:rPr lang="en-US" sz="1400" b="1" dirty="0" smtClean="0">
                <a:solidFill>
                  <a:schemeClr val="accent1">
                    <a:lumMod val="50000"/>
                  </a:schemeClr>
                </a:solidFill>
                <a:latin typeface="Times New Roman" pitchFamily="18" charset="0"/>
                <a:cs typeface="Times New Roman" pitchFamily="18" charset="0"/>
              </a:rPr>
              <a:t>an example of good practice </a:t>
            </a:r>
            <a:r>
              <a:rPr lang="en-US" sz="1400" dirty="0" smtClean="0">
                <a:solidFill>
                  <a:schemeClr val="accent1">
                    <a:lumMod val="50000"/>
                  </a:schemeClr>
                </a:solidFill>
                <a:latin typeface="Times New Roman" pitchFamily="18" charset="0"/>
                <a:cs typeface="Times New Roman" pitchFamily="18" charset="0"/>
              </a:rPr>
              <a:t>in the region, </a:t>
            </a:r>
            <a:r>
              <a:rPr lang="sr-Latn-RS" sz="1400" dirty="0" smtClean="0">
                <a:solidFill>
                  <a:schemeClr val="accent1">
                    <a:lumMod val="50000"/>
                  </a:schemeClr>
                </a:solidFill>
                <a:latin typeface="Times New Roman" pitchFamily="18" charset="0"/>
                <a:cs typeface="Times New Roman" pitchFamily="18" charset="0"/>
              </a:rPr>
              <a:t>according the fact </a:t>
            </a:r>
            <a:r>
              <a:rPr lang="en-US" sz="1400" dirty="0" smtClean="0">
                <a:solidFill>
                  <a:schemeClr val="accent1">
                    <a:lumMod val="50000"/>
                  </a:schemeClr>
                </a:solidFill>
                <a:latin typeface="Times New Roman" pitchFamily="18" charset="0"/>
                <a:cs typeface="Times New Roman" pitchFamily="18" charset="0"/>
              </a:rPr>
              <a:t>that </a:t>
            </a:r>
            <a:r>
              <a:rPr lang="sr-Latn-RS" sz="1400" dirty="0" smtClean="0">
                <a:solidFill>
                  <a:schemeClr val="accent1">
                    <a:lumMod val="50000"/>
                  </a:schemeClr>
                </a:solidFill>
                <a:latin typeface="Times New Roman" pitchFamily="18" charset="0"/>
                <a:cs typeface="Times New Roman" pitchFamily="18" charset="0"/>
              </a:rPr>
              <a:t>is </a:t>
            </a:r>
            <a:r>
              <a:rPr lang="en-US" sz="1400" dirty="0" smtClean="0">
                <a:solidFill>
                  <a:schemeClr val="accent1">
                    <a:lumMod val="50000"/>
                  </a:schemeClr>
                </a:solidFill>
                <a:latin typeface="Times New Roman" pitchFamily="18" charset="0"/>
                <a:cs typeface="Times New Roman" pitchFamily="18" charset="0"/>
              </a:rPr>
              <a:t>certified for 1</a:t>
            </a:r>
            <a:r>
              <a:rPr lang="sr-Latn-RS" sz="1400" dirty="0" smtClean="0">
                <a:solidFill>
                  <a:schemeClr val="accent1">
                    <a:lumMod val="50000"/>
                  </a:schemeClr>
                </a:solidFill>
                <a:latin typeface="Times New Roman" pitchFamily="18" charset="0"/>
                <a:cs typeface="Times New Roman" pitchFamily="18" charset="0"/>
              </a:rPr>
              <a:t>1</a:t>
            </a:r>
            <a:r>
              <a:rPr lang="en-US" sz="1400" dirty="0" smtClean="0">
                <a:solidFill>
                  <a:schemeClr val="accent1">
                    <a:lumMod val="50000"/>
                  </a:schemeClr>
                </a:solidFill>
                <a:latin typeface="Times New Roman" pitchFamily="18" charset="0"/>
                <a:cs typeface="Times New Roman" pitchFamily="18" charset="0"/>
              </a:rPr>
              <a:t> years</a:t>
            </a:r>
            <a:r>
              <a:rPr lang="sr-Latn-RS" sz="1400" dirty="0" smtClean="0">
                <a:solidFill>
                  <a:schemeClr val="accent1">
                    <a:lumMod val="50000"/>
                  </a:schemeClr>
                </a:solidFill>
                <a:latin typeface="Times New Roman" pitchFamily="18" charset="0"/>
                <a:cs typeface="Times New Roman" pitchFamily="18" charset="0"/>
              </a:rPr>
              <a:t>.</a:t>
            </a:r>
            <a:endParaRPr lang="sr-Latn-RS" sz="1400" dirty="0">
              <a:solidFill>
                <a:schemeClr val="accent1">
                  <a:lumMod val="50000"/>
                </a:schemeClr>
              </a:solidFill>
              <a:latin typeface="Times New Roman" pitchFamily="18" charset="0"/>
              <a:cs typeface="Times New Roman" pitchFamily="18" charset="0"/>
            </a:endParaRPr>
          </a:p>
        </p:txBody>
      </p:sp>
      <p:pic>
        <p:nvPicPr>
          <p:cNvPr id="7" name="Picture 16" descr="http://www.ruma.rs/portal2/jupgrade/templates/mx_joofree9/images/logo/logo.png"/>
          <p:cNvPicPr>
            <a:picLocks noChangeAspect="1" noChangeArrowheads="1"/>
          </p:cNvPicPr>
          <p:nvPr/>
        </p:nvPicPr>
        <p:blipFill>
          <a:blip r:embed="rId3" cstate="print"/>
          <a:srcRect/>
          <a:stretch>
            <a:fillRect/>
          </a:stretch>
        </p:blipFill>
        <p:spPr bwMode="auto">
          <a:xfrm>
            <a:off x="8388424" y="0"/>
            <a:ext cx="755576" cy="719733"/>
          </a:xfrm>
          <a:prstGeom prst="rect">
            <a:avLst/>
          </a:prstGeom>
          <a:noFill/>
          <a:ln w="9525">
            <a:noFill/>
            <a:miter lim="800000"/>
            <a:headEnd/>
            <a:tailEnd/>
          </a:ln>
        </p:spPr>
      </p:pic>
      <p:pic>
        <p:nvPicPr>
          <p:cNvPr id="8" name="Picture 8" descr="IMG_256"/>
          <p:cNvPicPr>
            <a:picLocks noChangeAspect="1" noChangeArrowheads="1"/>
          </p:cNvPicPr>
          <p:nvPr/>
        </p:nvPicPr>
        <p:blipFill>
          <a:blip r:embed="rId4" cstate="print"/>
          <a:stretch>
            <a:fillRect/>
          </a:stretch>
        </p:blipFill>
        <p:spPr bwMode="auto">
          <a:xfrm>
            <a:off x="5364088" y="2762744"/>
            <a:ext cx="3600400" cy="2025225"/>
          </a:xfrm>
          <a:prstGeom prst="rect">
            <a:avLst/>
          </a:prstGeom>
          <a:ln>
            <a:noFill/>
          </a:ln>
          <a:effectLst>
            <a:outerShdw blurRad="190500" algn="tl" rotWithShape="0">
              <a:srgbClr val="000000">
                <a:alpha val="70000"/>
              </a:srgbClr>
            </a:outerShdw>
          </a:effectLst>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64554"/>
            <a:ext cx="8604448" cy="884466"/>
          </a:xfrm>
        </p:spPr>
        <p:txBody>
          <a:bodyPr>
            <a:normAutofit/>
          </a:bodyPr>
          <a:lstStyle/>
          <a:p>
            <a:pPr algn="ctr">
              <a:defRPr/>
            </a:pPr>
            <a:r>
              <a:rPr lang="en-US" sz="2000" dirty="0" smtClean="0">
                <a:solidFill>
                  <a:schemeClr val="accent1">
                    <a:lumMod val="50000"/>
                  </a:schemeClr>
                </a:solidFill>
                <a:latin typeface="Times New Roman" pitchFamily="18" charset="0"/>
                <a:cs typeface="Times New Roman" pitchFamily="18" charset="0"/>
              </a:rPr>
              <a:t>EXISTENCE </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OF</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 ANALYTICAL </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BASIS </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FOR</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 SUPPORTING </a:t>
            </a:r>
            <a:r>
              <a:rPr lang="sr-Latn-RS" sz="2000" dirty="0" smtClean="0">
                <a:solidFill>
                  <a:schemeClr val="accent1">
                    <a:lumMod val="50000"/>
                  </a:schemeClr>
                </a:solidFill>
                <a:latin typeface="Times New Roman" pitchFamily="18" charset="0"/>
                <a:cs typeface="Times New Roman" pitchFamily="18" charset="0"/>
              </a:rPr>
              <a:t/>
            </a:r>
            <a:br>
              <a:rPr lang="sr-Latn-RS" sz="2000" dirty="0" smtClean="0">
                <a:solidFill>
                  <a:schemeClr val="accent1">
                    <a:lumMod val="50000"/>
                  </a:schemeClr>
                </a:solidFill>
                <a:latin typeface="Times New Roman" pitchFamily="18" charset="0"/>
                <a:cs typeface="Times New Roman" pitchFamily="18" charset="0"/>
              </a:rPr>
            </a:br>
            <a:r>
              <a:rPr lang="en-US" sz="2000" dirty="0" smtClean="0">
                <a:solidFill>
                  <a:schemeClr val="accent1">
                    <a:lumMod val="50000"/>
                  </a:schemeClr>
                </a:solidFill>
                <a:latin typeface="Times New Roman" pitchFamily="18" charset="0"/>
                <a:cs typeface="Times New Roman" pitchFamily="18" charset="0"/>
              </a:rPr>
              <a:t>A</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 LOCAL</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 COMMUNITY </a:t>
            </a:r>
            <a:endParaRPr lang="sr-Latn-RS" sz="20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 y="1131590"/>
            <a:ext cx="8172400" cy="2633985"/>
          </a:xfrm>
        </p:spPr>
        <p:txBody>
          <a:bodyPr>
            <a:normAutofit/>
          </a:bodyPr>
          <a:lstStyle/>
          <a:p>
            <a:pPr algn="ctr">
              <a:defRPr/>
            </a:pPr>
            <a:endParaRPr lang="sr-Latn-RS" sz="1500" b="1" dirty="0" smtClean="0">
              <a:solidFill>
                <a:schemeClr val="accent1">
                  <a:lumMod val="50000"/>
                </a:schemeClr>
              </a:solidFill>
              <a:latin typeface="Times New Roman" pitchFamily="18" charset="0"/>
              <a:cs typeface="Times New Roman" pitchFamily="18" charset="0"/>
            </a:endParaRPr>
          </a:p>
          <a:p>
            <a:pPr algn="ctr">
              <a:defRPr/>
            </a:pPr>
            <a:r>
              <a:rPr lang="en-US" sz="1500" b="1" dirty="0" smtClean="0">
                <a:solidFill>
                  <a:schemeClr val="accent1">
                    <a:lumMod val="50000"/>
                  </a:schemeClr>
                </a:solidFill>
                <a:latin typeface="Times New Roman" pitchFamily="18" charset="0"/>
                <a:cs typeface="Times New Roman" pitchFamily="18" charset="0"/>
              </a:rPr>
              <a:t>The </a:t>
            </a:r>
            <a:r>
              <a:rPr lang="sr-Latn-RS" sz="1500" b="1" dirty="0" smtClean="0">
                <a:solidFill>
                  <a:schemeClr val="accent1">
                    <a:lumMod val="50000"/>
                  </a:schemeClr>
                </a:solidFill>
                <a:latin typeface="Times New Roman" pitchFamily="18" charset="0"/>
                <a:cs typeface="Times New Roman" pitchFamily="18" charset="0"/>
              </a:rPr>
              <a:t>M</a:t>
            </a:r>
            <a:r>
              <a:rPr lang="en-US" sz="1500" b="1" dirty="0" err="1" smtClean="0">
                <a:solidFill>
                  <a:schemeClr val="accent1">
                    <a:lumMod val="50000"/>
                  </a:schemeClr>
                </a:solidFill>
                <a:latin typeface="Times New Roman" pitchFamily="18" charset="0"/>
                <a:cs typeface="Times New Roman" pitchFamily="18" charset="0"/>
              </a:rPr>
              <a:t>unicipality</a:t>
            </a:r>
            <a:r>
              <a:rPr lang="en-US" sz="1500" b="1" dirty="0" smtClean="0">
                <a:solidFill>
                  <a:schemeClr val="accent1">
                    <a:lumMod val="50000"/>
                  </a:schemeClr>
                </a:solidFill>
                <a:latin typeface="Times New Roman" pitchFamily="18" charset="0"/>
                <a:cs typeface="Times New Roman" pitchFamily="18" charset="0"/>
              </a:rPr>
              <a:t> of </a:t>
            </a:r>
            <a:r>
              <a:rPr lang="en-US" sz="1500" b="1" dirty="0" err="1" smtClean="0">
                <a:solidFill>
                  <a:schemeClr val="accent1">
                    <a:lumMod val="50000"/>
                  </a:schemeClr>
                </a:solidFill>
                <a:latin typeface="Times New Roman" pitchFamily="18" charset="0"/>
                <a:cs typeface="Times New Roman" pitchFamily="18" charset="0"/>
              </a:rPr>
              <a:t>Ruma</a:t>
            </a:r>
            <a:r>
              <a:rPr lang="en-US" sz="1500" b="1" dirty="0" smtClean="0">
                <a:solidFill>
                  <a:schemeClr val="accent1">
                    <a:lumMod val="50000"/>
                  </a:schemeClr>
                </a:solidFill>
                <a:latin typeface="Times New Roman" pitchFamily="18" charset="0"/>
                <a:cs typeface="Times New Roman" pitchFamily="18" charset="0"/>
              </a:rPr>
              <a:t> actively cooperates with </a:t>
            </a:r>
            <a:r>
              <a:rPr lang="en-US" sz="1500" b="1" dirty="0" err="1" smtClean="0">
                <a:solidFill>
                  <a:schemeClr val="accent1">
                    <a:lumMod val="50000"/>
                  </a:schemeClr>
                </a:solidFill>
                <a:latin typeface="Times New Roman" pitchFamily="18" charset="0"/>
                <a:cs typeface="Times New Roman" pitchFamily="18" charset="0"/>
              </a:rPr>
              <a:t>busin</a:t>
            </a:r>
            <a:r>
              <a:rPr lang="sr-Latn-RS" sz="1500" b="1" dirty="0" smtClean="0">
                <a:solidFill>
                  <a:schemeClr val="accent1">
                    <a:lumMod val="50000"/>
                  </a:schemeClr>
                </a:solidFill>
                <a:latin typeface="Times New Roman" pitchFamily="18" charset="0"/>
                <a:cs typeface="Times New Roman" pitchFamily="18" charset="0"/>
              </a:rPr>
              <a:t>ess</a:t>
            </a:r>
          </a:p>
          <a:p>
            <a:pPr algn="ctr">
              <a:defRPr/>
            </a:pPr>
            <a:r>
              <a:rPr lang="sr-Latn-RS" sz="1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p>
          <a:p>
            <a:pPr algn="ctr">
              <a:defRPr/>
            </a:pPr>
            <a:r>
              <a:rPr lang="sr-Latn-RS" sz="1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sz="1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Economic  council</a:t>
            </a:r>
          </a:p>
          <a:p>
            <a:pPr eaLnBrk="1" fontAlgn="auto" hangingPunct="1">
              <a:spcAft>
                <a:spcPts val="0"/>
              </a:spcAft>
              <a:buFont typeface="Wingdings 2"/>
              <a:buNone/>
              <a:defRPr/>
            </a:pPr>
            <a:r>
              <a:rPr lang="sr-Latn-RS" b="1" dirty="0" smtClean="0">
                <a:cs typeface="+mn-cs"/>
              </a:rPr>
              <a:t>                                                          </a:t>
            </a:r>
          </a:p>
          <a:p>
            <a:pPr eaLnBrk="1" fontAlgn="auto" hangingPunct="1">
              <a:spcAft>
                <a:spcPts val="0"/>
              </a:spcAft>
              <a:buFont typeface="Wingdings 2"/>
              <a:buNone/>
              <a:defRPr/>
            </a:pPr>
            <a:endParaRPr lang="sr-Latn-RS" b="1" dirty="0" smtClean="0">
              <a:cs typeface="+mn-cs"/>
            </a:endParaRPr>
          </a:p>
          <a:p>
            <a:pPr eaLnBrk="1" fontAlgn="auto" hangingPunct="1">
              <a:spcAft>
                <a:spcPts val="0"/>
              </a:spcAft>
              <a:buFont typeface="Wingdings 2"/>
              <a:buNone/>
              <a:defRPr/>
            </a:pPr>
            <a:r>
              <a:rPr lang="sr-Latn-RS" b="1" dirty="0" smtClean="0">
                <a:cs typeface="+mn-cs"/>
              </a:rPr>
              <a:t>               </a:t>
            </a:r>
            <a:r>
              <a:rPr lang="sr-Latn-RS" sz="1400" b="1" dirty="0" smtClean="0">
                <a:solidFill>
                  <a:schemeClr val="accent2">
                    <a:lumMod val="50000"/>
                  </a:schemeClr>
                </a:solidFill>
                <a:latin typeface="Times New Roman" pitchFamily="18" charset="0"/>
                <a:cs typeface="Times New Roman" pitchFamily="18" charset="0"/>
              </a:rPr>
              <a:t>Social economic council</a:t>
            </a:r>
          </a:p>
          <a:p>
            <a:pPr eaLnBrk="1" fontAlgn="auto" hangingPunct="1">
              <a:spcAft>
                <a:spcPts val="0"/>
              </a:spcAft>
              <a:buFont typeface="Wingdings 2"/>
              <a:buNone/>
              <a:defRPr/>
            </a:pPr>
            <a:endParaRPr lang="sr-Latn-RS" b="1" dirty="0">
              <a:cs typeface="+mn-cs"/>
            </a:endParaRPr>
          </a:p>
          <a:p>
            <a:pPr eaLnBrk="1" fontAlgn="auto" hangingPunct="1">
              <a:spcAft>
                <a:spcPts val="0"/>
              </a:spcAft>
              <a:buFont typeface="Wingdings 2"/>
              <a:buNone/>
              <a:defRPr/>
            </a:pPr>
            <a:endParaRPr lang="sr-Latn-RS" b="1" dirty="0" smtClean="0">
              <a:cs typeface="+mn-cs"/>
            </a:endParaRPr>
          </a:p>
          <a:p>
            <a:pPr eaLnBrk="1" fontAlgn="auto" hangingPunct="1">
              <a:spcAft>
                <a:spcPts val="0"/>
              </a:spcAft>
              <a:buFont typeface="Wingdings 2"/>
              <a:buNone/>
              <a:defRPr/>
            </a:pPr>
            <a:endParaRPr lang="sr-Latn-RS" b="1" dirty="0" smtClean="0">
              <a:cs typeface="+mn-cs"/>
            </a:endParaRPr>
          </a:p>
          <a:p>
            <a:pPr eaLnBrk="1" fontAlgn="auto" hangingPunct="1">
              <a:spcAft>
                <a:spcPts val="0"/>
              </a:spcAft>
              <a:buFont typeface="Wingdings 2"/>
              <a:buNone/>
              <a:defRPr/>
            </a:pPr>
            <a:endParaRPr lang="sr-Latn-RS" dirty="0" smtClean="0">
              <a:cs typeface="+mn-cs"/>
            </a:endParaRPr>
          </a:p>
        </p:txBody>
      </p:sp>
      <p:sp>
        <p:nvSpPr>
          <p:cNvPr id="14" name="Rectangle 13"/>
          <p:cNvSpPr/>
          <p:nvPr/>
        </p:nvSpPr>
        <p:spPr>
          <a:xfrm>
            <a:off x="0" y="3795886"/>
            <a:ext cx="8172400" cy="1384995"/>
          </a:xfrm>
          <a:prstGeom prst="rect">
            <a:avLst/>
          </a:prstGeom>
        </p:spPr>
        <p:txBody>
          <a:bodyPr wrap="square">
            <a:spAutoFit/>
          </a:bodyPr>
          <a:lstStyle/>
          <a:p>
            <a:pPr algn="just" fontAlgn="auto">
              <a:spcBef>
                <a:spcPts val="0"/>
              </a:spcBef>
              <a:spcAft>
                <a:spcPts val="0"/>
              </a:spcAft>
              <a:defRPr/>
            </a:pPr>
            <a:r>
              <a:rPr lang="en-US" sz="1400" dirty="0" smtClean="0">
                <a:solidFill>
                  <a:schemeClr val="accent1">
                    <a:lumMod val="50000"/>
                  </a:schemeClr>
                </a:solidFill>
                <a:latin typeface="Times New Roman" pitchFamily="18" charset="0"/>
                <a:cs typeface="Times New Roman" pitchFamily="18" charset="0"/>
              </a:rPr>
              <a:t>Consultation with businessmen</a:t>
            </a:r>
            <a:endParaRPr lang="sr-Latn-RS" sz="1400" dirty="0" smtClean="0">
              <a:solidFill>
                <a:schemeClr val="accent1">
                  <a:lumMod val="50000"/>
                </a:schemeClr>
              </a:solidFill>
              <a:latin typeface="Times New Roman" pitchFamily="18" charset="0"/>
              <a:cs typeface="Times New Roman" pitchFamily="18" charset="0"/>
            </a:endParaRPr>
          </a:p>
          <a:p>
            <a:pPr algn="just" fontAlgn="auto">
              <a:spcBef>
                <a:spcPts val="0"/>
              </a:spcBef>
              <a:spcAft>
                <a:spcPts val="0"/>
              </a:spcAft>
              <a:defRPr/>
            </a:pPr>
            <a:r>
              <a:rPr lang="en-US" sz="1400" dirty="0" smtClean="0">
                <a:solidFill>
                  <a:schemeClr val="accent1">
                    <a:lumMod val="50000"/>
                  </a:schemeClr>
                </a:solidFill>
                <a:latin typeface="Times New Roman" pitchFamily="18" charset="0"/>
                <a:cs typeface="Times New Roman" pitchFamily="18" charset="0"/>
              </a:rPr>
              <a:t>The site is regularly updated to find out the views of the population and the economy on different issues from importance for local community development. </a:t>
            </a:r>
            <a:endParaRPr lang="sr-Latn-RS" sz="1400" dirty="0" smtClean="0">
              <a:solidFill>
                <a:schemeClr val="accent1">
                  <a:lumMod val="50000"/>
                </a:schemeClr>
              </a:solidFill>
              <a:latin typeface="Times New Roman" pitchFamily="18" charset="0"/>
              <a:cs typeface="Times New Roman" pitchFamily="18" charset="0"/>
            </a:endParaRPr>
          </a:p>
          <a:p>
            <a:pPr algn="just" fontAlgn="auto">
              <a:spcBef>
                <a:spcPts val="0"/>
              </a:spcBef>
              <a:spcAft>
                <a:spcPts val="0"/>
              </a:spcAft>
              <a:defRPr/>
            </a:pPr>
            <a:r>
              <a:rPr lang="en-US" sz="1400" dirty="0" smtClean="0">
                <a:solidFill>
                  <a:schemeClr val="accent1">
                    <a:lumMod val="50000"/>
                  </a:schemeClr>
                </a:solidFill>
                <a:latin typeface="Times New Roman" pitchFamily="18" charset="0"/>
                <a:cs typeface="Times New Roman" pitchFamily="18" charset="0"/>
              </a:rPr>
              <a:t>On the website of 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there is a banner </a:t>
            </a:r>
            <a:r>
              <a:rPr lang="en-US" sz="1400" b="1" dirty="0" smtClean="0">
                <a:solidFill>
                  <a:schemeClr val="accent1">
                    <a:lumMod val="50000"/>
                  </a:schemeClr>
                </a:solidFill>
                <a:latin typeface="Times New Roman" pitchFamily="18" charset="0"/>
                <a:cs typeface="Times New Roman" pitchFamily="18" charset="0"/>
              </a:rPr>
              <a:t>"Invest in </a:t>
            </a:r>
            <a:r>
              <a:rPr lang="en-US" sz="1400" b="1" dirty="0" err="1" smtClean="0">
                <a:solidFill>
                  <a:schemeClr val="accent1">
                    <a:lumMod val="50000"/>
                  </a:schemeClr>
                </a:solidFill>
                <a:latin typeface="Times New Roman" pitchFamily="18" charset="0"/>
                <a:cs typeface="Times New Roman" pitchFamily="18" charset="0"/>
              </a:rPr>
              <a:t>Ruma</a:t>
            </a:r>
            <a:r>
              <a:rPr lang="en-US" sz="1400" b="1"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within which various are available information: city presentation, municipal decisions, strategic plan for sustainable development, local plans, guide to investors, database of business entities</a:t>
            </a:r>
            <a:r>
              <a:rPr lang="en-US" sz="1200" dirty="0" smtClean="0">
                <a:solidFill>
                  <a:schemeClr val="accent1">
                    <a:lumMod val="50000"/>
                  </a:schemeClr>
                </a:solidFill>
              </a:rPr>
              <a:t>.</a:t>
            </a:r>
            <a:endParaRPr lang="en-US" sz="1200" dirty="0">
              <a:solidFill>
                <a:schemeClr val="accent1">
                  <a:lumMod val="50000"/>
                </a:schemeClr>
              </a:solidFill>
              <a:effectLst>
                <a:outerShdw blurRad="38100" dist="38100" dir="2700000" algn="tl">
                  <a:srgbClr val="000000">
                    <a:alpha val="43137"/>
                  </a:srgbClr>
                </a:outerShdw>
              </a:effectLst>
              <a:latin typeface="Calibri" pitchFamily="34" charset="0"/>
            </a:endParaRPr>
          </a:p>
        </p:txBody>
      </p:sp>
      <p:pic>
        <p:nvPicPr>
          <p:cNvPr id="15"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388424" y="0"/>
            <a:ext cx="755576" cy="719733"/>
          </a:xfrm>
          <a:prstGeom prst="rect">
            <a:avLst/>
          </a:prstGeom>
          <a:noFill/>
          <a:ln w="9525">
            <a:noFill/>
            <a:miter lim="800000"/>
            <a:headEnd/>
            <a:tailEnd/>
          </a:ln>
        </p:spPr>
      </p:pic>
      <p:pic>
        <p:nvPicPr>
          <p:cNvPr id="16" name="Picture 2"/>
          <p:cNvPicPr>
            <a:picLocks noChangeAspect="1"/>
          </p:cNvPicPr>
          <p:nvPr/>
        </p:nvPicPr>
        <p:blipFill>
          <a:blip r:embed="rId3" cstate="print"/>
          <a:stretch>
            <a:fillRect/>
          </a:stretch>
        </p:blipFill>
        <p:spPr bwMode="auto">
          <a:xfrm>
            <a:off x="71188" y="1131590"/>
            <a:ext cx="1946094" cy="1296144"/>
          </a:xfrm>
          <a:prstGeom prst="rect">
            <a:avLst/>
          </a:prstGeom>
          <a:ln>
            <a:noFill/>
          </a:ln>
          <a:effectLst>
            <a:outerShdw blurRad="292100" dist="139700" dir="2700000" algn="tl" rotWithShape="0">
              <a:srgbClr val="333333">
                <a:alpha val="65000"/>
              </a:srgbClr>
            </a:outerShdw>
          </a:effectLst>
        </p:spPr>
      </p:pic>
      <p:pic>
        <p:nvPicPr>
          <p:cNvPr id="17" name="Picture 5"/>
          <p:cNvPicPr>
            <a:picLocks noChangeAspect="1"/>
          </p:cNvPicPr>
          <p:nvPr/>
        </p:nvPicPr>
        <p:blipFill>
          <a:blip r:embed="rId4" cstate="print"/>
          <a:stretch>
            <a:fillRect/>
          </a:stretch>
        </p:blipFill>
        <p:spPr bwMode="auto">
          <a:xfrm>
            <a:off x="2195736" y="1131590"/>
            <a:ext cx="1944216" cy="1297394"/>
          </a:xfrm>
          <a:prstGeom prst="rect">
            <a:avLst/>
          </a:prstGeom>
          <a:ln>
            <a:noFill/>
          </a:ln>
          <a:effectLst>
            <a:outerShdw blurRad="292100" dist="139700" dir="2700000" algn="tl" rotWithShape="0">
              <a:srgbClr val="333333">
                <a:alpha val="65000"/>
              </a:srgbClr>
            </a:outerShdw>
          </a:effectLst>
        </p:spPr>
      </p:pic>
      <p:pic>
        <p:nvPicPr>
          <p:cNvPr id="18" name="Picture 21" descr="Ruma: OdrÅ¾ana sednica Socijalno-ekonomskog saveta"/>
          <p:cNvPicPr>
            <a:picLocks noChangeAspect="1" noChangeArrowheads="1"/>
          </p:cNvPicPr>
          <p:nvPr/>
        </p:nvPicPr>
        <p:blipFill>
          <a:blip r:embed="rId5" cstate="print"/>
          <a:srcRect/>
          <a:stretch>
            <a:fillRect/>
          </a:stretch>
        </p:blipFill>
        <p:spPr bwMode="auto">
          <a:xfrm>
            <a:off x="1043608" y="2571750"/>
            <a:ext cx="2232248" cy="1152128"/>
          </a:xfrm>
          <a:prstGeom prst="rect">
            <a:avLst/>
          </a:prstGeom>
          <a:ln>
            <a:noFill/>
          </a:ln>
          <a:effectLst>
            <a:outerShdw blurRad="292100" dist="139700" dir="2700000" algn="tl" rotWithShape="0">
              <a:srgbClr val="333333">
                <a:alpha val="65000"/>
              </a:srgbClr>
            </a:outerShdw>
          </a:effectLst>
        </p:spPr>
      </p:pic>
      <p:pic>
        <p:nvPicPr>
          <p:cNvPr id="19" name="Picture 21" descr="Ruma: OdrÅ¾ana sednica Socijalno-ekonomskog saveta"/>
          <p:cNvPicPr>
            <a:picLocks noChangeAspect="1" noChangeArrowheads="1"/>
          </p:cNvPicPr>
          <p:nvPr/>
        </p:nvPicPr>
        <p:blipFill>
          <a:blip r:embed="rId6" cstate="print"/>
          <a:stretch>
            <a:fillRect/>
          </a:stretch>
        </p:blipFill>
        <p:spPr bwMode="auto">
          <a:xfrm>
            <a:off x="4499992" y="1707654"/>
            <a:ext cx="2839676" cy="189666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478"/>
            <a:ext cx="8100392" cy="576064"/>
          </a:xfrm>
        </p:spPr>
        <p:txBody>
          <a:bodyPr>
            <a:noAutofit/>
          </a:bodyPr>
          <a:lstStyle/>
          <a:p>
            <a:pPr algn="ctr">
              <a:defRPr/>
            </a:pPr>
            <a:r>
              <a:rPr lang="en-US" sz="1800" dirty="0" smtClean="0">
                <a:solidFill>
                  <a:schemeClr val="accent1">
                    <a:lumMod val="50000"/>
                  </a:schemeClr>
                </a:solidFill>
                <a:latin typeface="Times New Roman" pitchFamily="18" charset="0"/>
                <a:cs typeface="Times New Roman" pitchFamily="18" charset="0"/>
              </a:rPr>
              <a:t>MUNICIPALITY DEVELOPS COOPERATION OF PUBLIC AND PRIVATE SECTOR</a:t>
            </a:r>
            <a:endParaRPr lang="sr-Latn-RS" sz="18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79512" y="-524594"/>
            <a:ext cx="5184576" cy="6192688"/>
          </a:xfrm>
        </p:spPr>
        <p:txBody>
          <a:bodyPr>
            <a:noAutofit/>
          </a:bodyPr>
          <a:lstStyle/>
          <a:p>
            <a:pPr algn="just">
              <a:lnSpc>
                <a:spcPct val="120000"/>
              </a:lnSpc>
              <a:buClr>
                <a:schemeClr val="accent1">
                  <a:lumMod val="50000"/>
                </a:schemeClr>
              </a:buClr>
              <a:buFont typeface="Wingdings" pitchFamily="2" charset="2"/>
              <a:buChar char="Ø"/>
              <a:defRPr/>
            </a:pPr>
            <a:r>
              <a:rPr lang="en-US" sz="1400" b="1" u="sng" dirty="0" smtClean="0">
                <a:solidFill>
                  <a:schemeClr val="accent1">
                    <a:lumMod val="50000"/>
                  </a:schemeClr>
                </a:solidFill>
                <a:latin typeface="Times New Roman" pitchFamily="18" charset="0"/>
                <a:cs typeface="Times New Roman" pitchFamily="18" charset="0"/>
              </a:rPr>
              <a:t>Economic Council </a:t>
            </a:r>
            <a:r>
              <a:rPr lang="en-US" sz="1400" b="1"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the link between local government and the business sector. The primary task is to strengthen the co-operation of local self-government and the economy, with the aim of jointly addressing important issues / problems of general importance for citizens and the economy.</a:t>
            </a:r>
            <a:endParaRPr lang="sr-Latn-RS" sz="1400" dirty="0" smtClean="0">
              <a:solidFill>
                <a:schemeClr val="accent1">
                  <a:lumMod val="50000"/>
                </a:schemeClr>
              </a:solidFill>
              <a:latin typeface="Times New Roman" pitchFamily="18" charset="0"/>
              <a:cs typeface="Times New Roman" pitchFamily="18" charset="0"/>
            </a:endParaRPr>
          </a:p>
          <a:p>
            <a:pPr algn="just">
              <a:lnSpc>
                <a:spcPct val="120000"/>
              </a:lnSpc>
              <a:buClr>
                <a:schemeClr val="accent1">
                  <a:lumMod val="50000"/>
                </a:schemeClr>
              </a:buClr>
              <a:buFont typeface="Wingdings" pitchFamily="2" charset="2"/>
              <a:buChar char="Ø"/>
              <a:defRPr/>
            </a:pPr>
            <a:endParaRPr lang="sr-Latn-RS" sz="1400" dirty="0" smtClean="0">
              <a:solidFill>
                <a:schemeClr val="accent1">
                  <a:lumMod val="50000"/>
                </a:schemeClr>
              </a:solidFill>
              <a:latin typeface="Times New Roman" pitchFamily="18" charset="0"/>
              <a:cs typeface="Times New Roman" pitchFamily="18" charset="0"/>
            </a:endParaRPr>
          </a:p>
          <a:p>
            <a:pPr algn="just">
              <a:lnSpc>
                <a:spcPct val="120000"/>
              </a:lnSpc>
              <a:buClr>
                <a:schemeClr val="accent1">
                  <a:lumMod val="50000"/>
                </a:schemeClr>
              </a:buClr>
              <a:buFont typeface="Wingdings" pitchFamily="2" charset="2"/>
              <a:buChar char="Ø"/>
              <a:defRPr/>
            </a:pPr>
            <a:r>
              <a:rPr lang="en-US" sz="1400" dirty="0" smtClean="0">
                <a:solidFill>
                  <a:schemeClr val="accent1">
                    <a:lumMod val="50000"/>
                  </a:schemeClr>
                </a:solidFill>
                <a:latin typeface="Times New Roman" pitchFamily="18" charset="0"/>
                <a:cs typeface="Times New Roman" pitchFamily="18" charset="0"/>
              </a:rPr>
              <a:t>The Economic Council consists of </a:t>
            </a:r>
            <a:r>
              <a:rPr lang="en-US" sz="1400" b="1" dirty="0" smtClean="0">
                <a:solidFill>
                  <a:schemeClr val="accent1">
                    <a:lumMod val="50000"/>
                  </a:schemeClr>
                </a:solidFill>
                <a:latin typeface="Times New Roman" pitchFamily="18" charset="0"/>
                <a:cs typeface="Times New Roman" pitchFamily="18" charset="0"/>
              </a:rPr>
              <a:t>1</a:t>
            </a:r>
            <a:r>
              <a:rPr lang="sr-Latn-RS" sz="1400" b="1" dirty="0" smtClean="0">
                <a:solidFill>
                  <a:schemeClr val="accent1">
                    <a:lumMod val="50000"/>
                  </a:schemeClr>
                </a:solidFill>
                <a:latin typeface="Times New Roman" pitchFamily="18" charset="0"/>
                <a:cs typeface="Times New Roman" pitchFamily="18" charset="0"/>
              </a:rPr>
              <a:t>6</a:t>
            </a:r>
            <a:r>
              <a:rPr lang="en-US" sz="1400" b="1" dirty="0" smtClean="0">
                <a:solidFill>
                  <a:schemeClr val="accent1">
                    <a:lumMod val="50000"/>
                  </a:schemeClr>
                </a:solidFill>
                <a:latin typeface="Times New Roman" pitchFamily="18" charset="0"/>
                <a:cs typeface="Times New Roman" pitchFamily="18" charset="0"/>
              </a:rPr>
              <a:t> members</a:t>
            </a:r>
            <a:r>
              <a:rPr lang="sr-Latn-RS" sz="14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a:t>
            </a:r>
            <a:r>
              <a:rPr lang="sr-Latn-RS" sz="1400" b="1"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businessmen,</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works and decides collectively and meets once every 3 months</a:t>
            </a:r>
            <a:r>
              <a:rPr lang="en-US" sz="1400" dirty="0" smtClean="0">
                <a:solidFill>
                  <a:schemeClr val="accent1">
                    <a:lumMod val="50000"/>
                  </a:schemeClr>
                </a:solidFill>
              </a:rPr>
              <a:t>.</a:t>
            </a:r>
            <a:r>
              <a:rPr lang="en-US" sz="1400" dirty="0" smtClean="0"/>
              <a:t> </a:t>
            </a:r>
            <a:endParaRPr lang="sr-Latn-RS" sz="1400" dirty="0">
              <a:solidFill>
                <a:schemeClr val="accent1">
                  <a:lumMod val="50000"/>
                </a:schemeClr>
              </a:solidFill>
              <a:latin typeface="Times New Roman" pitchFamily="18" charset="0"/>
              <a:cs typeface="Times New Roman" pitchFamily="18" charset="0"/>
            </a:endParaRPr>
          </a:p>
        </p:txBody>
      </p:sp>
      <p:pic>
        <p:nvPicPr>
          <p:cNvPr id="8"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388424" y="0"/>
            <a:ext cx="755576" cy="719733"/>
          </a:xfrm>
          <a:prstGeom prst="rect">
            <a:avLst/>
          </a:prstGeom>
          <a:noFill/>
          <a:ln w="9525">
            <a:noFill/>
            <a:miter lim="800000"/>
            <a:headEnd/>
            <a:tailEnd/>
          </a:ln>
        </p:spPr>
      </p:pic>
      <p:pic>
        <p:nvPicPr>
          <p:cNvPr id="6" name="Picture 5" descr="privrednisavetsednicafeb2019.jpg"/>
          <p:cNvPicPr>
            <a:picLocks noChangeAspect="1"/>
          </p:cNvPicPr>
          <p:nvPr/>
        </p:nvPicPr>
        <p:blipFill>
          <a:blip r:embed="rId3" cstate="print"/>
          <a:stretch>
            <a:fillRect/>
          </a:stretch>
        </p:blipFill>
        <p:spPr>
          <a:xfrm>
            <a:off x="5652120" y="1275606"/>
            <a:ext cx="3018688" cy="2016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5"/>
          <p:cNvPicPr>
            <a:picLocks noChangeAspect="1"/>
          </p:cNvPicPr>
          <p:nvPr/>
        </p:nvPicPr>
        <p:blipFill>
          <a:blip r:embed="rId2" cstate="print"/>
          <a:srcRect/>
          <a:stretch>
            <a:fillRect/>
          </a:stretch>
        </p:blipFill>
        <p:spPr bwMode="auto">
          <a:xfrm>
            <a:off x="6948264" y="987574"/>
            <a:ext cx="2016224" cy="2448272"/>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180528" y="0"/>
            <a:ext cx="8676456" cy="771550"/>
          </a:xfrm>
        </p:spPr>
        <p:txBody>
          <a:bodyPr>
            <a:noAutofit/>
          </a:bodyPr>
          <a:lstStyle/>
          <a:p>
            <a:pPr algn="ctr">
              <a:defRPr/>
            </a:pPr>
            <a:r>
              <a:rPr lang="en-US" sz="2000" dirty="0" smtClean="0">
                <a:solidFill>
                  <a:schemeClr val="accent1">
                    <a:lumMod val="50000"/>
                  </a:schemeClr>
                </a:solidFill>
                <a:latin typeface="Times New Roman" pitchFamily="18" charset="0"/>
                <a:cs typeface="Times New Roman" pitchFamily="18" charset="0"/>
              </a:rPr>
              <a:t>ADEQUATE INFRASTRUCTURE AND RELIABLE COMMUNAL SERVICES</a:t>
            </a:r>
            <a:endParaRPr lang="sr-Latn-RS" sz="20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259632" y="843558"/>
            <a:ext cx="5544616" cy="4176464"/>
          </a:xfrm>
        </p:spPr>
        <p:txBody>
          <a:bodyPr>
            <a:normAutofit/>
          </a:bodyPr>
          <a:lstStyle/>
          <a:p>
            <a:pPr algn="just">
              <a:defRPr/>
            </a:pPr>
            <a:r>
              <a:rPr lang="sr-Latn-RS" sz="1600" dirty="0" smtClean="0">
                <a:solidFill>
                  <a:schemeClr val="accent1">
                    <a:lumMod val="50000"/>
                  </a:schemeClr>
                </a:solidFill>
                <a:latin typeface="Times New Roman" pitchFamily="18" charset="0"/>
                <a:cs typeface="Times New Roman" pitchFamily="18" charset="0"/>
              </a:rPr>
              <a:t>                               </a:t>
            </a:r>
            <a:r>
              <a:rPr lang="sr-Latn-RS" sz="1600" b="1" u="sng" dirty="0" smtClean="0">
                <a:solidFill>
                  <a:schemeClr val="accent1">
                    <a:lumMod val="50000"/>
                  </a:schemeClr>
                </a:solidFill>
                <a:latin typeface="Times New Roman" pitchFamily="18" charset="0"/>
                <a:cs typeface="Times New Roman" pitchFamily="18" charset="0"/>
              </a:rPr>
              <a:t>Our Municipality has</a:t>
            </a:r>
            <a:r>
              <a:rPr lang="en-US" sz="1600" b="1" u="sng" dirty="0" smtClean="0">
                <a:solidFill>
                  <a:schemeClr val="accent1">
                    <a:lumMod val="50000"/>
                  </a:schemeClr>
                </a:solidFill>
                <a:latin typeface="Times New Roman" pitchFamily="18" charset="0"/>
                <a:cs typeface="Times New Roman" pitchFamily="18" charset="0"/>
              </a:rPr>
              <a:t>:</a:t>
            </a:r>
            <a:endParaRPr lang="sr-Latn-RS" sz="1700" b="1" u="sng" dirty="0" smtClean="0">
              <a:solidFill>
                <a:schemeClr val="accent1">
                  <a:lumMod val="50000"/>
                </a:schemeClr>
              </a:solidFill>
              <a:latin typeface="Times New Roman" pitchFamily="18" charset="0"/>
              <a:cs typeface="Times New Roman" pitchFamily="18" charset="0"/>
            </a:endParaRPr>
          </a:p>
          <a:p>
            <a:pPr algn="just">
              <a:defRPr/>
            </a:pPr>
            <a:r>
              <a:rPr lang="en-US" sz="1700" b="1" dirty="0" smtClean="0">
                <a:solidFill>
                  <a:schemeClr val="accent1">
                    <a:lumMod val="50000"/>
                  </a:schemeClr>
                </a:solidFill>
                <a:latin typeface="Times New Roman" pitchFamily="18" charset="0"/>
                <a:cs typeface="Times New Roman" pitchFamily="18" charset="0"/>
              </a:rPr>
              <a:t>*</a:t>
            </a:r>
            <a:r>
              <a:rPr lang="en-US" sz="1600" b="1"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Medium-term construction editing program land for the period 2016-2021. years</a:t>
            </a:r>
            <a:endParaRPr lang="sr-Latn-RS" sz="1400" b="1"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buFont typeface="Wingdings 2"/>
              <a:buNone/>
              <a:defRPr/>
            </a:pPr>
            <a:endParaRPr lang="sr-Latn-RS" sz="1400" dirty="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a:t>
            </a:r>
            <a:r>
              <a:rPr lang="en-US" sz="1400" b="1" dirty="0" smtClean="0">
                <a:solidFill>
                  <a:schemeClr val="accent1">
                    <a:lumMod val="50000"/>
                  </a:schemeClr>
                </a:solidFill>
                <a:latin typeface="Times New Roman" pitchFamily="18" charset="0"/>
                <a:cs typeface="Times New Roman" pitchFamily="18" charset="0"/>
              </a:rPr>
              <a:t>Annual plans for infrastructural development of </a:t>
            </a:r>
            <a:r>
              <a:rPr lang="sr-Latn-RS" sz="1400" b="1" dirty="0" smtClean="0">
                <a:solidFill>
                  <a:schemeClr val="accent1">
                    <a:lumMod val="50000"/>
                  </a:schemeClr>
                </a:solidFill>
                <a:latin typeface="Times New Roman" pitchFamily="18" charset="0"/>
                <a:cs typeface="Times New Roman" pitchFamily="18" charset="0"/>
              </a:rPr>
              <a:t> </a:t>
            </a:r>
            <a:r>
              <a:rPr lang="en-US" sz="1400" b="1" dirty="0" err="1" smtClean="0">
                <a:solidFill>
                  <a:schemeClr val="accent1">
                    <a:lumMod val="50000"/>
                  </a:schemeClr>
                </a:solidFill>
                <a:latin typeface="Times New Roman" pitchFamily="18" charset="0"/>
                <a:cs typeface="Times New Roman" pitchFamily="18" charset="0"/>
              </a:rPr>
              <a:t>Ruma</a:t>
            </a:r>
            <a:endParaRPr lang="sr-Latn-RS" sz="1400" b="1" dirty="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
            </a:r>
            <a:br>
              <a:rPr lang="en-US" sz="1400" dirty="0" smtClean="0">
                <a:solidFill>
                  <a:schemeClr val="accent1">
                    <a:lumMod val="50000"/>
                  </a:schemeClr>
                </a:solidFill>
                <a:latin typeface="Times New Roman" pitchFamily="18" charset="0"/>
                <a:cs typeface="Times New Roman" pitchFamily="18" charset="0"/>
              </a:rPr>
            </a:br>
            <a:r>
              <a:rPr lang="sr-Latn-RS" sz="1400" dirty="0" smtClean="0">
                <a:solidFill>
                  <a:schemeClr val="accent1">
                    <a:lumMod val="50000"/>
                  </a:schemeClr>
                </a:solidFill>
                <a:latin typeface="Times New Roman" pitchFamily="18" charset="0"/>
                <a:cs typeface="Times New Roman" pitchFamily="18" charset="0"/>
              </a:rPr>
              <a:t>*</a:t>
            </a:r>
            <a:r>
              <a:rPr lang="en-US" sz="1400" b="1" dirty="0" smtClean="0">
                <a:solidFill>
                  <a:schemeClr val="accent1">
                    <a:lumMod val="50000"/>
                  </a:schemeClr>
                </a:solidFill>
                <a:latin typeface="Times New Roman" pitchFamily="18" charset="0"/>
                <a:cs typeface="Times New Roman" pitchFamily="18" charset="0"/>
              </a:rPr>
              <a:t>Information about each industrial zone and its infrastructure equipment </a:t>
            </a:r>
            <a:r>
              <a:rPr lang="en-US" sz="1400" dirty="0" smtClean="0">
                <a:solidFill>
                  <a:schemeClr val="accent1">
                    <a:lumMod val="50000"/>
                  </a:schemeClr>
                </a:solidFill>
                <a:latin typeface="Times New Roman" pitchFamily="18" charset="0"/>
                <a:cs typeface="Times New Roman" pitchFamily="18" charset="0"/>
              </a:rPr>
              <a:t>(found in the Investment Sites Catalog).</a:t>
            </a:r>
            <a:endParaRPr lang="sr-Latn-RS" sz="1400" dirty="0" smtClean="0">
              <a:solidFill>
                <a:schemeClr val="accent1">
                  <a:lumMod val="50000"/>
                </a:schemeClr>
              </a:solidFill>
              <a:latin typeface="Times New Roman" pitchFamily="18" charset="0"/>
              <a:cs typeface="Times New Roman" pitchFamily="18" charset="0"/>
            </a:endParaRPr>
          </a:p>
          <a:p>
            <a:pPr algn="just" eaLnBrk="1" fontAlgn="auto" hangingPunct="1">
              <a:spcAft>
                <a:spcPts val="0"/>
              </a:spcAft>
              <a:buFont typeface="Wingdings 2"/>
              <a:buNone/>
              <a:defRPr/>
            </a:pPr>
            <a:r>
              <a:rPr lang="en-US" sz="1400" dirty="0" smtClean="0">
                <a:solidFill>
                  <a:schemeClr val="accent1">
                    <a:lumMod val="50000"/>
                  </a:schemeClr>
                </a:solidFill>
                <a:latin typeface="Times New Roman" pitchFamily="18" charset="0"/>
                <a:cs typeface="Times New Roman" pitchFamily="18" charset="0"/>
              </a:rPr>
              <a:t> </a:t>
            </a:r>
            <a:endParaRPr lang="sr-Latn-RS" sz="1400" dirty="0">
              <a:solidFill>
                <a:schemeClr val="accent1">
                  <a:lumMod val="50000"/>
                </a:schemeClr>
              </a:solidFill>
              <a:latin typeface="Times New Roman" pitchFamily="18" charset="0"/>
              <a:cs typeface="Times New Roman" pitchFamily="18" charset="0"/>
            </a:endParaRPr>
          </a:p>
          <a:p>
            <a:pPr algn="just">
              <a:defRPr/>
            </a:pPr>
            <a:r>
              <a:rPr lang="sr-Latn-RS" sz="1400" dirty="0" smtClean="0">
                <a:solidFill>
                  <a:schemeClr val="accent1">
                    <a:lumMod val="50000"/>
                  </a:schemeClr>
                </a:solidFill>
                <a:latin typeface="Times New Roman" pitchFamily="18" charset="0"/>
                <a:cs typeface="Times New Roman" pitchFamily="18" charset="0"/>
              </a:rPr>
              <a:t>*</a:t>
            </a:r>
            <a:r>
              <a:rPr lang="en-US" sz="1400" b="1" dirty="0" smtClean="0">
                <a:solidFill>
                  <a:schemeClr val="accent1">
                    <a:lumMod val="50000"/>
                  </a:schemeClr>
                </a:solidFill>
                <a:latin typeface="Times New Roman" pitchFamily="18" charset="0"/>
                <a:cs typeface="Times New Roman" pitchFamily="18" charset="0"/>
              </a:rPr>
              <a:t>Infrastructure information </a:t>
            </a:r>
            <a:r>
              <a:rPr lang="en-US" sz="1400" dirty="0" smtClean="0">
                <a:solidFill>
                  <a:schemeClr val="accent1">
                    <a:lumMod val="50000"/>
                  </a:schemeClr>
                </a:solidFill>
                <a:latin typeface="Times New Roman" pitchFamily="18" charset="0"/>
                <a:cs typeface="Times New Roman" pitchFamily="18" charset="0"/>
              </a:rPr>
              <a:t>in industrial zones and offers an infrastructure-equipped construction site.</a:t>
            </a:r>
          </a:p>
          <a:p>
            <a:pPr algn="just">
              <a:defRPr/>
            </a:pPr>
            <a:r>
              <a:rPr lang="en-US" sz="1400" dirty="0" smtClean="0">
                <a:solidFill>
                  <a:schemeClr val="accent1">
                    <a:lumMod val="50000"/>
                  </a:schemeClr>
                </a:solidFill>
                <a:latin typeface="Times New Roman" pitchFamily="18" charset="0"/>
                <a:cs typeface="Times New Roman" pitchFamily="18" charset="0"/>
              </a:rPr>
              <a:t>*</a:t>
            </a:r>
            <a:r>
              <a:rPr lang="en-US" sz="1400" b="1" dirty="0" smtClean="0">
                <a:solidFill>
                  <a:schemeClr val="accent1">
                    <a:lumMod val="50000"/>
                  </a:schemeClr>
                </a:solidFill>
                <a:latin typeface="Times New Roman" pitchFamily="18" charset="0"/>
                <a:cs typeface="Times New Roman" pitchFamily="18" charset="0"/>
              </a:rPr>
              <a:t>Data on unit prices of all utilities by type of activity </a:t>
            </a:r>
            <a:r>
              <a:rPr lang="en-US" sz="1400" dirty="0" smtClean="0">
                <a:solidFill>
                  <a:schemeClr val="accent1">
                    <a:lumMod val="50000"/>
                  </a:schemeClr>
                </a:solidFill>
                <a:latin typeface="Times New Roman" pitchFamily="18" charset="0"/>
                <a:cs typeface="Times New Roman" pitchFamily="18" charset="0"/>
              </a:rPr>
              <a:t>are regularly updated and can be found in the document Table of operating costs in 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for the economy.</a:t>
            </a:r>
            <a:endParaRPr lang="sr-Latn-RS" sz="1400" dirty="0">
              <a:solidFill>
                <a:schemeClr val="accent1">
                  <a:lumMod val="50000"/>
                </a:schemeClr>
              </a:solidFill>
              <a:latin typeface="Times New Roman" pitchFamily="18" charset="0"/>
              <a:cs typeface="Times New Roman" pitchFamily="18" charset="0"/>
            </a:endParaRPr>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987574"/>
            <a:ext cx="1916462" cy="1800787"/>
          </a:xfrm>
          <a:prstGeom prst="rect">
            <a:avLst/>
          </a:prstGeom>
        </p:spPr>
      </p:pic>
      <p:pic>
        <p:nvPicPr>
          <p:cNvPr id="7"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5"/>
          <p:cNvPicPr>
            <a:picLocks noChangeAspect="1" noChangeArrowheads="1"/>
          </p:cNvPicPr>
          <p:nvPr/>
        </p:nvPicPr>
        <p:blipFill>
          <a:blip r:embed="rId2" cstate="print"/>
          <a:srcRect/>
          <a:stretch>
            <a:fillRect/>
          </a:stretch>
        </p:blipFill>
        <p:spPr bwMode="auto">
          <a:xfrm>
            <a:off x="6084168" y="699542"/>
            <a:ext cx="2232248" cy="136815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252536" y="0"/>
            <a:ext cx="8424936" cy="884466"/>
          </a:xfrm>
        </p:spPr>
        <p:txBody>
          <a:bodyPr/>
          <a:lstStyle/>
          <a:p>
            <a:pPr algn="ctr">
              <a:defRPr/>
            </a:pPr>
            <a:r>
              <a:rPr lang="en-US" sz="2400" dirty="0" smtClean="0">
                <a:solidFill>
                  <a:schemeClr val="accent1">
                    <a:lumMod val="50000"/>
                  </a:schemeClr>
                </a:solidFill>
                <a:latin typeface="Times New Roman" pitchFamily="18" charset="0"/>
                <a:cs typeface="Times New Roman" pitchFamily="18" charset="0"/>
              </a:rPr>
              <a:t>SERVICE SYSTEM FOR OBTAINING A BUILDING PERMIT</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07504" y="915566"/>
            <a:ext cx="5868144" cy="3744416"/>
          </a:xfrm>
        </p:spPr>
        <p:txBody>
          <a:bodyPr>
            <a:normAutofit lnSpcReduction="10000"/>
          </a:bodyPr>
          <a:lstStyle/>
          <a:p>
            <a:pPr algn="just">
              <a:defRPr/>
            </a:pPr>
            <a:r>
              <a:rPr lang="sr-Latn-RS" sz="1400" dirty="0" smtClean="0">
                <a:solidFill>
                  <a:schemeClr val="accent1">
                    <a:lumMod val="50000"/>
                  </a:schemeClr>
                </a:solidFill>
                <a:latin typeface="Times New Roman" pitchFamily="18" charset="0"/>
                <a:cs typeface="Times New Roman" pitchFamily="18" charset="0"/>
              </a:rPr>
              <a:t>*</a:t>
            </a:r>
            <a:r>
              <a:rPr lang="en-US" sz="1400" dirty="0" smtClean="0">
                <a:solidFill>
                  <a:schemeClr val="accent1">
                    <a:lumMod val="50000"/>
                  </a:schemeClr>
                </a:solidFill>
                <a:latin typeface="Times New Roman" pitchFamily="18" charset="0"/>
                <a:cs typeface="Times New Roman" pitchFamily="18" charset="0"/>
              </a:rPr>
              <a:t>From 01.03.2015. until 01.01.2016. The consolidated procedure was carried out in analog form.</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From 01.01.2016. year, the unified procedure is carried out within the system for electronic issuing of building permits.</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sr-Latn-RS" sz="1400" b="1" dirty="0" smtClean="0">
                <a:solidFill>
                  <a:schemeClr val="accent1">
                    <a:lumMod val="50000"/>
                  </a:schemeClr>
                </a:solidFill>
                <a:latin typeface="Times New Roman" pitchFamily="18" charset="0"/>
                <a:cs typeface="Times New Roman" pitchFamily="18" charset="0"/>
              </a:rPr>
              <a:t>*</a:t>
            </a:r>
            <a:r>
              <a:rPr lang="en-US" sz="1400" b="1" dirty="0" smtClean="0">
                <a:solidFill>
                  <a:schemeClr val="accent1">
                    <a:lumMod val="50000"/>
                  </a:schemeClr>
                </a:solidFill>
                <a:latin typeface="Times New Roman" pitchFamily="18" charset="0"/>
                <a:cs typeface="Times New Roman" pitchFamily="18" charset="0"/>
              </a:rPr>
              <a:t>The Department issues Decisions </a:t>
            </a:r>
            <a:r>
              <a:rPr lang="en-US" sz="1400" dirty="0" smtClean="0">
                <a:solidFill>
                  <a:schemeClr val="accent1">
                    <a:lumMod val="50000"/>
                  </a:schemeClr>
                </a:solidFill>
                <a:latin typeface="Times New Roman" pitchFamily="18" charset="0"/>
                <a:cs typeface="Times New Roman" pitchFamily="18" charset="0"/>
              </a:rPr>
              <a:t>on building permits and </a:t>
            </a:r>
            <a:r>
              <a:rPr lang="sr-Latn-RS" sz="1400" dirty="0" smtClean="0">
                <a:solidFill>
                  <a:schemeClr val="accent1">
                    <a:lumMod val="50000"/>
                  </a:schemeClr>
                </a:solidFill>
                <a:latin typeface="Times New Roman" pitchFamily="18" charset="0"/>
                <a:cs typeface="Times New Roman" pitchFamily="18" charset="0"/>
              </a:rPr>
              <a:t>uttility </a:t>
            </a:r>
            <a:r>
              <a:rPr lang="en-US" sz="1400" dirty="0" smtClean="0">
                <a:solidFill>
                  <a:schemeClr val="accent1">
                    <a:lumMod val="50000"/>
                  </a:schemeClr>
                </a:solidFill>
                <a:latin typeface="Times New Roman" pitchFamily="18" charset="0"/>
                <a:cs typeface="Times New Roman" pitchFamily="18" charset="0"/>
              </a:rPr>
              <a:t>permits in the procedure of unified procedure from 01.03.2015. years.</a:t>
            </a:r>
            <a:endParaRPr lang="sr-Latn-RS" sz="1400" dirty="0" smtClean="0">
              <a:solidFill>
                <a:schemeClr val="accent1">
                  <a:lumMod val="50000"/>
                </a:schemeClr>
              </a:solidFill>
              <a:latin typeface="Times New Roman" pitchFamily="18" charset="0"/>
              <a:cs typeface="Times New Roman" pitchFamily="18" charset="0"/>
            </a:endParaRPr>
          </a:p>
          <a:p>
            <a:pPr algn="just">
              <a:lnSpc>
                <a:spcPct val="150000"/>
              </a:lnSpc>
              <a:spcBef>
                <a:spcPts val="0"/>
              </a:spcBef>
              <a:defRPr/>
            </a:pPr>
            <a:r>
              <a:rPr lang="en-US" sz="1400" dirty="0" smtClean="0">
                <a:solidFill>
                  <a:schemeClr val="accent1">
                    <a:lumMod val="50000"/>
                  </a:schemeClr>
                </a:solidFill>
                <a:latin typeface="Times New Roman" pitchFamily="18" charset="0"/>
                <a:cs typeface="Times New Roman" pitchFamily="18" charset="0"/>
              </a:rPr>
              <a:t>In </a:t>
            </a:r>
            <a:r>
              <a:rPr lang="en-US" sz="1400" b="1" dirty="0" smtClean="0">
                <a:solidFill>
                  <a:schemeClr val="accent1">
                    <a:lumMod val="50000"/>
                  </a:schemeClr>
                </a:solidFill>
                <a:latin typeface="Times New Roman" pitchFamily="18" charset="0"/>
                <a:cs typeface="Times New Roman" pitchFamily="18" charset="0"/>
              </a:rPr>
              <a:t>2015</a:t>
            </a:r>
            <a:r>
              <a:rPr lang="en-US" sz="1400" dirty="0" smtClean="0">
                <a:solidFill>
                  <a:schemeClr val="accent1">
                    <a:lumMod val="50000"/>
                  </a:schemeClr>
                </a:solidFill>
                <a:latin typeface="Times New Roman" pitchFamily="18" charset="0"/>
                <a:cs typeface="Times New Roman" pitchFamily="18" charset="0"/>
              </a:rPr>
              <a:t>, </a:t>
            </a:r>
            <a:r>
              <a:rPr lang="sr-Latn-R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83</a:t>
            </a:r>
            <a:r>
              <a:rPr lang="en-US" sz="1400" dirty="0" smtClean="0">
                <a:solidFill>
                  <a:schemeClr val="accent1">
                    <a:lumMod val="50000"/>
                  </a:schemeClr>
                </a:solidFill>
                <a:latin typeface="Times New Roman" pitchFamily="18" charset="0"/>
                <a:cs typeface="Times New Roman" pitchFamily="18" charset="0"/>
              </a:rPr>
              <a:t> Building Permits were issued</a:t>
            </a:r>
            <a:r>
              <a:rPr lang="sr-Latn-RS" sz="1400" dirty="0" smtClean="0">
                <a:solidFill>
                  <a:schemeClr val="accent1">
                    <a:lumMod val="50000"/>
                  </a:schemeClr>
                </a:solidFill>
                <a:latin typeface="Times New Roman" pitchFamily="18" charset="0"/>
                <a:cs typeface="Times New Roman" pitchFamily="18" charset="0"/>
              </a:rPr>
              <a:t>,</a:t>
            </a:r>
          </a:p>
          <a:p>
            <a:pPr algn="just">
              <a:lnSpc>
                <a:spcPct val="150000"/>
              </a:lnSpc>
              <a:spcBef>
                <a:spcPts val="0"/>
              </a:spcBef>
              <a:defRPr/>
            </a:pPr>
            <a:r>
              <a:rPr lang="sr-Latn-RS" sz="1400" dirty="0" smtClean="0">
                <a:solidFill>
                  <a:schemeClr val="accent1">
                    <a:lumMod val="50000"/>
                  </a:schemeClr>
                </a:solidFill>
                <a:latin typeface="Times New Roman" pitchFamily="18" charset="0"/>
                <a:cs typeface="Times New Roman" pitchFamily="18" charset="0"/>
              </a:rPr>
              <a:t>In </a:t>
            </a:r>
            <a:r>
              <a:rPr lang="en-US" sz="1400" b="1" dirty="0" smtClean="0">
                <a:solidFill>
                  <a:schemeClr val="accent1">
                    <a:lumMod val="50000"/>
                  </a:schemeClr>
                </a:solidFill>
                <a:latin typeface="Times New Roman" pitchFamily="18" charset="0"/>
                <a:cs typeface="Times New Roman" pitchFamily="18" charset="0"/>
              </a:rPr>
              <a:t>2016</a:t>
            </a:r>
            <a:r>
              <a:rPr lang="en-U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112</a:t>
            </a:r>
            <a:r>
              <a:rPr lang="en-US" sz="1400" dirty="0" smtClean="0">
                <a:solidFill>
                  <a:schemeClr val="accent1">
                    <a:lumMod val="50000"/>
                  </a:schemeClr>
                </a:solidFill>
                <a:latin typeface="Times New Roman" pitchFamily="18" charset="0"/>
                <a:cs typeface="Times New Roman" pitchFamily="18" charset="0"/>
              </a:rPr>
              <a:t> Building Permit </a:t>
            </a:r>
            <a:r>
              <a:rPr lang="sr-Latn-RS" sz="1400" dirty="0" smtClean="0">
                <a:solidFill>
                  <a:schemeClr val="accent1">
                    <a:lumMod val="50000"/>
                  </a:schemeClr>
                </a:solidFill>
                <a:latin typeface="Times New Roman" pitchFamily="18" charset="0"/>
                <a:cs typeface="Times New Roman" pitchFamily="18" charset="0"/>
              </a:rPr>
              <a:t>were issued,</a:t>
            </a:r>
          </a:p>
          <a:p>
            <a:pPr algn="just">
              <a:lnSpc>
                <a:spcPct val="150000"/>
              </a:lnSpc>
              <a:spcBef>
                <a:spcPts val="0"/>
              </a:spcBef>
              <a:defRPr/>
            </a:pPr>
            <a:r>
              <a:rPr lang="en-US" sz="1400" dirty="0" smtClean="0">
                <a:solidFill>
                  <a:schemeClr val="accent1">
                    <a:lumMod val="50000"/>
                  </a:schemeClr>
                </a:solidFill>
                <a:latin typeface="Times New Roman" pitchFamily="18" charset="0"/>
                <a:cs typeface="Times New Roman" pitchFamily="18" charset="0"/>
              </a:rPr>
              <a:t>In </a:t>
            </a:r>
            <a:r>
              <a:rPr lang="en-US" sz="1400" b="1" dirty="0" smtClean="0">
                <a:solidFill>
                  <a:schemeClr val="accent1">
                    <a:lumMod val="50000"/>
                  </a:schemeClr>
                </a:solidFill>
                <a:latin typeface="Times New Roman" pitchFamily="18" charset="0"/>
                <a:cs typeface="Times New Roman" pitchFamily="18" charset="0"/>
              </a:rPr>
              <a:t>2017</a:t>
            </a:r>
            <a:r>
              <a:rPr lang="en-U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110</a:t>
            </a:r>
            <a:r>
              <a:rPr lang="en-US" sz="1400" dirty="0" smtClean="0">
                <a:solidFill>
                  <a:schemeClr val="accent1">
                    <a:lumMod val="50000"/>
                  </a:schemeClr>
                </a:solidFill>
                <a:latin typeface="Times New Roman" pitchFamily="18" charset="0"/>
                <a:cs typeface="Times New Roman" pitchFamily="18" charset="0"/>
              </a:rPr>
              <a:t> Building Permits were issued,</a:t>
            </a:r>
            <a:endParaRPr lang="sr-Latn-RS" sz="1400" dirty="0" smtClean="0">
              <a:solidFill>
                <a:schemeClr val="accent1">
                  <a:lumMod val="50000"/>
                </a:schemeClr>
              </a:solidFill>
              <a:latin typeface="Times New Roman" pitchFamily="18" charset="0"/>
              <a:cs typeface="Times New Roman" pitchFamily="18" charset="0"/>
            </a:endParaRPr>
          </a:p>
          <a:p>
            <a:pPr algn="just">
              <a:lnSpc>
                <a:spcPct val="150000"/>
              </a:lnSpc>
              <a:spcBef>
                <a:spcPts val="0"/>
              </a:spcBef>
              <a:defRPr/>
            </a:pPr>
            <a:r>
              <a:rPr lang="en-US" sz="1400" dirty="0" smtClean="0">
                <a:solidFill>
                  <a:schemeClr val="accent1">
                    <a:lumMod val="50000"/>
                  </a:schemeClr>
                </a:solidFill>
                <a:latin typeface="Times New Roman" pitchFamily="18" charset="0"/>
                <a:cs typeface="Times New Roman" pitchFamily="18" charset="0"/>
              </a:rPr>
              <a:t>In </a:t>
            </a:r>
            <a:r>
              <a:rPr lang="en-US" sz="1400" b="1" dirty="0" smtClean="0">
                <a:solidFill>
                  <a:schemeClr val="accent1">
                    <a:lumMod val="50000"/>
                  </a:schemeClr>
                </a:solidFill>
                <a:latin typeface="Times New Roman" pitchFamily="18" charset="0"/>
                <a:cs typeface="Times New Roman" pitchFamily="18" charset="0"/>
              </a:rPr>
              <a:t>2018</a:t>
            </a:r>
            <a:r>
              <a:rPr lang="en-U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93</a:t>
            </a:r>
            <a:r>
              <a:rPr lang="en-US" sz="1400" dirty="0" smtClean="0">
                <a:solidFill>
                  <a:schemeClr val="accent1">
                    <a:lumMod val="50000"/>
                  </a:schemeClr>
                </a:solidFill>
                <a:latin typeface="Times New Roman" pitchFamily="18" charset="0"/>
                <a:cs typeface="Times New Roman" pitchFamily="18" charset="0"/>
              </a:rPr>
              <a:t> Building Permits were issued,</a:t>
            </a:r>
            <a:endParaRPr lang="sr-Latn-RS" sz="1400" dirty="0" smtClean="0">
              <a:solidFill>
                <a:schemeClr val="accent1">
                  <a:lumMod val="50000"/>
                </a:schemeClr>
              </a:solidFill>
              <a:latin typeface="Times New Roman" pitchFamily="18" charset="0"/>
              <a:cs typeface="Times New Roman" pitchFamily="18" charset="0"/>
            </a:endParaRPr>
          </a:p>
          <a:p>
            <a:pPr algn="just">
              <a:lnSpc>
                <a:spcPct val="150000"/>
              </a:lnSpc>
              <a:spcBef>
                <a:spcPts val="0"/>
              </a:spcBef>
              <a:defRPr/>
            </a:pPr>
            <a:r>
              <a:rPr lang="sr-Latn-RS" sz="1400" dirty="0" smtClean="0">
                <a:solidFill>
                  <a:schemeClr val="accent1">
                    <a:lumMod val="50000"/>
                  </a:schemeClr>
                </a:solidFill>
                <a:latin typeface="Times New Roman" pitchFamily="18" charset="0"/>
                <a:cs typeface="Times New Roman" pitchFamily="18" charset="0"/>
              </a:rPr>
              <a:t>In</a:t>
            </a:r>
            <a:r>
              <a:rPr lang="en-U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2019</a:t>
            </a:r>
            <a:r>
              <a:rPr lang="en-US" sz="1400" dirty="0" smtClean="0">
                <a:solidFill>
                  <a:schemeClr val="accent1">
                    <a:lumMod val="50000"/>
                  </a:schemeClr>
                </a:solidFill>
                <a:latin typeface="Times New Roman" pitchFamily="18" charset="0"/>
                <a:cs typeface="Times New Roman" pitchFamily="18" charset="0"/>
              </a:rPr>
              <a:t>, </a:t>
            </a:r>
            <a:r>
              <a:rPr lang="sr-Latn-RS" sz="1400" b="1" dirty="0" smtClean="0">
                <a:solidFill>
                  <a:schemeClr val="accent1">
                    <a:lumMod val="50000"/>
                  </a:schemeClr>
                </a:solidFill>
                <a:latin typeface="Times New Roman" pitchFamily="18" charset="0"/>
                <a:cs typeface="Times New Roman" pitchFamily="18" charset="0"/>
              </a:rPr>
              <a:t>100</a:t>
            </a:r>
            <a:r>
              <a:rPr lang="en-US" sz="1400" dirty="0" smtClean="0">
                <a:solidFill>
                  <a:schemeClr val="accent1">
                    <a:lumMod val="50000"/>
                  </a:schemeClr>
                </a:solidFill>
                <a:latin typeface="Times New Roman" pitchFamily="18" charset="0"/>
                <a:cs typeface="Times New Roman" pitchFamily="18" charset="0"/>
              </a:rPr>
              <a:t> Building Permits were issued</a:t>
            </a:r>
            <a:r>
              <a:rPr lang="sr-Latn-RS" sz="1400" dirty="0" smtClean="0">
                <a:solidFill>
                  <a:schemeClr val="accent1">
                    <a:lumMod val="50000"/>
                  </a:schemeClr>
                </a:solidFill>
                <a:latin typeface="Times New Roman" pitchFamily="18" charset="0"/>
                <a:cs typeface="Times New Roman" pitchFamily="18" charset="0"/>
              </a:rPr>
              <a:t>,</a:t>
            </a:r>
          </a:p>
          <a:p>
            <a:pPr algn="just">
              <a:lnSpc>
                <a:spcPct val="150000"/>
              </a:lnSpc>
              <a:spcBef>
                <a:spcPts val="0"/>
              </a:spcBef>
              <a:defRPr/>
            </a:pPr>
            <a:endParaRPr lang="sr-Latn-RS" sz="1400" dirty="0" smtClean="0">
              <a:solidFill>
                <a:schemeClr val="accent1">
                  <a:lumMod val="50000"/>
                </a:schemeClr>
              </a:solidFill>
              <a:latin typeface="Times New Roman" pitchFamily="18" charset="0"/>
              <a:cs typeface="Times New Roman" pitchFamily="18" charset="0"/>
            </a:endParaRPr>
          </a:p>
          <a:p>
            <a:pPr algn="just">
              <a:lnSpc>
                <a:spcPct val="10000"/>
              </a:lnSpc>
              <a:spcBef>
                <a:spcPts val="0"/>
              </a:spcBef>
              <a:defRPr/>
            </a:pPr>
            <a:r>
              <a:rPr lang="sr-Latn-RS" sz="1400" dirty="0" smtClean="0">
                <a:solidFill>
                  <a:schemeClr val="accent1">
                    <a:lumMod val="50000"/>
                  </a:schemeClr>
                </a:solidFill>
                <a:latin typeface="Times New Roman" pitchFamily="18" charset="0"/>
                <a:cs typeface="Times New Roman" pitchFamily="18" charset="0"/>
              </a:rPr>
              <a:t>In </a:t>
            </a:r>
            <a:r>
              <a:rPr lang="sr-Latn-RS" sz="1400" b="1" dirty="0" smtClean="0">
                <a:solidFill>
                  <a:schemeClr val="accent1">
                    <a:lumMod val="50000"/>
                  </a:schemeClr>
                </a:solidFill>
                <a:latin typeface="Times New Roman" pitchFamily="18" charset="0"/>
                <a:cs typeface="Times New Roman" pitchFamily="18" charset="0"/>
              </a:rPr>
              <a:t>2020</a:t>
            </a:r>
            <a:r>
              <a:rPr lang="sr-Latn-RS" sz="1400" dirty="0" smtClean="0">
                <a:solidFill>
                  <a:schemeClr val="accent1">
                    <a:lumMod val="50000"/>
                  </a:schemeClr>
                </a:solidFill>
                <a:latin typeface="Times New Roman" pitchFamily="18" charset="0"/>
                <a:cs typeface="Times New Roman" pitchFamily="18" charset="0"/>
              </a:rPr>
              <a:t>,  </a:t>
            </a:r>
            <a:r>
              <a:rPr lang="sr-Latn-RS" sz="1400" b="1" dirty="0" smtClean="0">
                <a:solidFill>
                  <a:schemeClr val="accent1">
                    <a:lumMod val="50000"/>
                  </a:schemeClr>
                </a:solidFill>
                <a:latin typeface="Times New Roman" pitchFamily="18" charset="0"/>
                <a:cs typeface="Times New Roman" pitchFamily="18" charset="0"/>
              </a:rPr>
              <a:t>86</a:t>
            </a:r>
            <a:r>
              <a:rPr lang="sr-Latn-RS" sz="1400" dirty="0" smtClean="0">
                <a:solidFill>
                  <a:schemeClr val="accent1">
                    <a:lumMod val="50000"/>
                  </a:schemeClr>
                </a:solidFill>
                <a:latin typeface="Times New Roman" pitchFamily="18" charset="0"/>
                <a:cs typeface="Times New Roman" pitchFamily="18" charset="0"/>
              </a:rPr>
              <a:t> Buildings Permits were issued,</a:t>
            </a:r>
          </a:p>
          <a:p>
            <a:pPr algn="just">
              <a:spcBef>
                <a:spcPts val="0"/>
              </a:spcBef>
              <a:defRPr/>
            </a:pPr>
            <a:r>
              <a:rPr lang="sr-Latn-RS" sz="1400" dirty="0" smtClean="0">
                <a:solidFill>
                  <a:schemeClr val="accent1">
                    <a:lumMod val="50000"/>
                  </a:schemeClr>
                </a:solidFill>
                <a:latin typeface="Times New Roman" pitchFamily="18" charset="0"/>
                <a:cs typeface="Times New Roman" pitchFamily="18" charset="0"/>
              </a:rPr>
              <a:t>In</a:t>
            </a:r>
            <a:r>
              <a:rPr lang="sr-Latn-RS" sz="1400" b="1" dirty="0" smtClean="0">
                <a:solidFill>
                  <a:schemeClr val="accent1">
                    <a:lumMod val="50000"/>
                  </a:schemeClr>
                </a:solidFill>
                <a:latin typeface="Times New Roman" pitchFamily="18" charset="0"/>
                <a:cs typeface="Times New Roman" pitchFamily="18" charset="0"/>
              </a:rPr>
              <a:t> 2021</a:t>
            </a:r>
            <a:r>
              <a:rPr lang="sr-Latn-RS" sz="1400" dirty="0" smtClean="0">
                <a:solidFill>
                  <a:schemeClr val="accent1">
                    <a:lumMod val="50000"/>
                  </a:schemeClr>
                </a:solidFill>
                <a:latin typeface="Times New Roman" pitchFamily="18" charset="0"/>
                <a:cs typeface="Times New Roman" pitchFamily="18" charset="0"/>
              </a:rPr>
              <a:t>,</a:t>
            </a:r>
            <a:r>
              <a:rPr lang="sr-Latn-RS" sz="1400" b="1" dirty="0" smtClean="0">
                <a:solidFill>
                  <a:schemeClr val="accent1">
                    <a:lumMod val="50000"/>
                  </a:schemeClr>
                </a:solidFill>
                <a:latin typeface="Times New Roman" pitchFamily="18" charset="0"/>
                <a:cs typeface="Times New Roman" pitchFamily="18" charset="0"/>
              </a:rPr>
              <a:t>92</a:t>
            </a:r>
            <a:r>
              <a:rPr lang="sr-Latn-RS" sz="1400" dirty="0" smtClean="0">
                <a:solidFill>
                  <a:schemeClr val="accent1">
                    <a:lumMod val="50000"/>
                  </a:schemeClr>
                </a:solidFill>
                <a:latin typeface="Times New Roman" pitchFamily="18" charset="0"/>
                <a:cs typeface="Times New Roman" pitchFamily="18" charset="0"/>
              </a:rPr>
              <a:t> Buildings Permits were issued,</a:t>
            </a:r>
            <a:r>
              <a:rPr lang="sr-Latn-RS" b="1" dirty="0" smtClean="0">
                <a:solidFill>
                  <a:schemeClr val="accent1">
                    <a:lumMod val="50000"/>
                  </a:schemeClr>
                </a:solidFill>
                <a:latin typeface="Times New Roman" pitchFamily="18" charset="0"/>
                <a:cs typeface="Times New Roman" pitchFamily="18" charset="0"/>
              </a:rPr>
              <a:t> </a:t>
            </a:r>
          </a:p>
          <a:p>
            <a:pPr algn="just">
              <a:lnSpc>
                <a:spcPct val="150000"/>
              </a:lnSpc>
              <a:spcBef>
                <a:spcPts val="0"/>
              </a:spcBef>
              <a:defRPr/>
            </a:pPr>
            <a:r>
              <a:rPr lang="sr-Latn-RS" sz="1400" b="1" dirty="0" smtClean="0">
                <a:solidFill>
                  <a:schemeClr val="accent1">
                    <a:lumMod val="50000"/>
                  </a:schemeClr>
                </a:solidFill>
                <a:latin typeface="Times New Roman" pitchFamily="18" charset="0"/>
                <a:cs typeface="Times New Roman" pitchFamily="18" charset="0"/>
              </a:rPr>
              <a:t>June 2022</a:t>
            </a:r>
            <a:r>
              <a:rPr lang="sr-Latn-RS" sz="1400" dirty="0" smtClean="0">
                <a:solidFill>
                  <a:schemeClr val="accent1">
                    <a:lumMod val="50000"/>
                  </a:schemeClr>
                </a:solidFill>
                <a:latin typeface="Times New Roman" pitchFamily="18" charset="0"/>
                <a:cs typeface="Times New Roman" pitchFamily="18" charset="0"/>
              </a:rPr>
              <a:t>,</a:t>
            </a:r>
            <a:r>
              <a:rPr lang="sr-Latn-RS" sz="1400" b="1" dirty="0" smtClean="0">
                <a:solidFill>
                  <a:schemeClr val="accent1">
                    <a:lumMod val="50000"/>
                  </a:schemeClr>
                </a:solidFill>
                <a:latin typeface="Times New Roman" pitchFamily="18" charset="0"/>
                <a:cs typeface="Times New Roman" pitchFamily="18" charset="0"/>
              </a:rPr>
              <a:t>56</a:t>
            </a:r>
            <a:r>
              <a:rPr lang="sr-Latn-RS" sz="1400" dirty="0" smtClean="0">
                <a:solidFill>
                  <a:schemeClr val="accent1">
                    <a:lumMod val="50000"/>
                  </a:schemeClr>
                </a:solidFill>
                <a:latin typeface="Times New Roman" pitchFamily="18" charset="0"/>
                <a:cs typeface="Times New Roman" pitchFamily="18" charset="0"/>
              </a:rPr>
              <a:t> Buildings Permits were issued.</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endParaRPr lang="sr-Latn-RS" b="1" dirty="0">
              <a:solidFill>
                <a:schemeClr val="accent1">
                  <a:lumMod val="50000"/>
                </a:schemeClr>
              </a:solidFill>
              <a:latin typeface="Times New Roman" pitchFamily="18" charset="0"/>
              <a:cs typeface="Times New Roman" pitchFamily="18" charset="0"/>
            </a:endParaRPr>
          </a:p>
        </p:txBody>
      </p:sp>
      <p:pic>
        <p:nvPicPr>
          <p:cNvPr id="53253" name="Picture 6"/>
          <p:cNvPicPr>
            <a:picLocks noChangeAspect="1" noChangeArrowheads="1"/>
          </p:cNvPicPr>
          <p:nvPr/>
        </p:nvPicPr>
        <p:blipFill>
          <a:blip r:embed="rId3" cstate="print"/>
          <a:srcRect/>
          <a:stretch>
            <a:fillRect/>
          </a:stretch>
        </p:blipFill>
        <p:spPr bwMode="auto">
          <a:xfrm>
            <a:off x="5940152" y="3507854"/>
            <a:ext cx="2459856" cy="1440160"/>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10" name="Snip Diagonal Corner Rectangle 9"/>
          <p:cNvSpPr/>
          <p:nvPr/>
        </p:nvSpPr>
        <p:spPr>
          <a:xfrm>
            <a:off x="6012160" y="2355726"/>
            <a:ext cx="2448272" cy="914400"/>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dirty="0" smtClean="0"/>
              <a:t>Issuance of permits in the unified procedure </a:t>
            </a:r>
            <a:r>
              <a:rPr lang="en-US" sz="1200" dirty="0" err="1" smtClean="0"/>
              <a:t>procedure</a:t>
            </a:r>
            <a:r>
              <a:rPr lang="en-US" sz="1200" dirty="0" smtClean="0"/>
              <a:t> started on 01.03.2015. years.</a:t>
            </a:r>
            <a:endParaRPr lang="en-US" sz="1200" dirty="0">
              <a:latin typeface="Calibri" pitchFamily="34" charset="0"/>
            </a:endParaRPr>
          </a:p>
        </p:txBody>
      </p:sp>
      <p:sp>
        <p:nvSpPr>
          <p:cNvPr id="8" name="Rectangle 7"/>
          <p:cNvSpPr/>
          <p:nvPr/>
        </p:nvSpPr>
        <p:spPr>
          <a:xfrm>
            <a:off x="0" y="4404836"/>
            <a:ext cx="5868144" cy="677108"/>
          </a:xfrm>
          <a:prstGeom prst="rect">
            <a:avLst/>
          </a:prstGeom>
        </p:spPr>
        <p:txBody>
          <a:bodyPr wrap="square">
            <a:spAutoFit/>
          </a:bodyPr>
          <a:lstStyle/>
          <a:p>
            <a:r>
              <a:rPr lang="en-US" sz="1200" b="1" dirty="0" smtClean="0">
                <a:solidFill>
                  <a:schemeClr val="accent1">
                    <a:lumMod val="50000"/>
                  </a:schemeClr>
                </a:solidFill>
              </a:rPr>
              <a:t>The Ministry of Construction, Transport and Infrastructure and NALED awarded </a:t>
            </a:r>
            <a:r>
              <a:rPr lang="en-US" sz="1200" dirty="0" smtClean="0">
                <a:solidFill>
                  <a:schemeClr val="accent1">
                    <a:lumMod val="50000"/>
                  </a:schemeClr>
                </a:solidFill>
              </a:rPr>
              <a:t>the Municipality of </a:t>
            </a:r>
            <a:r>
              <a:rPr lang="en-US" sz="1200" dirty="0" err="1" smtClean="0">
                <a:solidFill>
                  <a:schemeClr val="accent1">
                    <a:lumMod val="50000"/>
                  </a:schemeClr>
                </a:solidFill>
              </a:rPr>
              <a:t>Ruma</a:t>
            </a:r>
            <a:r>
              <a:rPr lang="sr-Latn-RS" sz="1200" dirty="0" smtClean="0">
                <a:solidFill>
                  <a:schemeClr val="accent1">
                    <a:lumMod val="50000"/>
                  </a:schemeClr>
                </a:solidFill>
              </a:rPr>
              <a:t> </a:t>
            </a:r>
            <a:r>
              <a:rPr lang="sr-Latn-RS" sz="1400" b="1" dirty="0" smtClean="0">
                <a:solidFill>
                  <a:schemeClr val="accent1">
                    <a:lumMod val="50000"/>
                  </a:schemeClr>
                </a:solidFill>
                <a:latin typeface="Times New Roman" pitchFamily="18" charset="0"/>
                <a:cs typeface="Times New Roman" pitchFamily="18" charset="0"/>
              </a:rPr>
              <a:t>Recognition</a:t>
            </a:r>
            <a:r>
              <a:rPr lang="en-US" sz="1200" dirty="0" smtClean="0">
                <a:solidFill>
                  <a:schemeClr val="accent1">
                    <a:lumMod val="50000"/>
                  </a:schemeClr>
                </a:solidFill>
              </a:rPr>
              <a:t> for their outstanding contribution to the implementation of the electronic licensing system</a:t>
            </a:r>
            <a:r>
              <a:rPr lang="en-US" sz="1200" b="1" dirty="0" smtClean="0">
                <a:solidFill>
                  <a:schemeClr val="accent1">
                    <a:lumMod val="50000"/>
                  </a:schemeClr>
                </a:solidFill>
              </a:rPr>
              <a:t>.</a:t>
            </a:r>
            <a:endParaRPr lang="en-US" sz="1200" b="1" dirty="0">
              <a:solidFill>
                <a:schemeClr val="accent1">
                  <a:lumMod val="50000"/>
                </a:schemeClr>
              </a:solidFill>
            </a:endParaRPr>
          </a:p>
        </p:txBody>
      </p:sp>
      <p:pic>
        <p:nvPicPr>
          <p:cNvPr id="9"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164554"/>
            <a:ext cx="9144000" cy="884466"/>
          </a:xfrm>
        </p:spPr>
        <p:txBody>
          <a:bodyPr>
            <a:normAutofit/>
          </a:bodyPr>
          <a:lstStyle/>
          <a:p>
            <a:pPr algn="ctr"/>
            <a:r>
              <a:rPr lang="en-US" sz="2400" dirty="0" smtClean="0"/>
              <a:t/>
            </a:r>
            <a:br>
              <a:rPr lang="en-US" sz="2400" dirty="0" smtClean="0"/>
            </a:br>
            <a:r>
              <a:rPr lang="en-US" sz="2400" b="0" dirty="0" smtClean="0">
                <a:solidFill>
                  <a:schemeClr val="accent1">
                    <a:lumMod val="50000"/>
                  </a:schemeClr>
                </a:solidFill>
                <a:latin typeface="Times New Roman" pitchFamily="18" charset="0"/>
                <a:cs typeface="Times New Roman" pitchFamily="18" charset="0"/>
              </a:rPr>
              <a:t>SUPPORT PACKAGE</a:t>
            </a:r>
            <a:endParaRPr lang="x-none" sz="2400" cap="none">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005050" y="1131888"/>
            <a:ext cx="1278363" cy="460375"/>
          </a:xfrm>
        </p:spPr>
      </p:pic>
      <p:sp>
        <p:nvSpPr>
          <p:cNvPr id="10" name="Content Placeholder 9"/>
          <p:cNvSpPr>
            <a:spLocks noGrp="1"/>
          </p:cNvSpPr>
          <p:nvPr>
            <p:ph idx="10"/>
          </p:nvPr>
        </p:nvSpPr>
        <p:spPr>
          <a:xfrm>
            <a:off x="-108520" y="1059582"/>
            <a:ext cx="5364088" cy="3240360"/>
          </a:xfrm>
        </p:spPr>
        <p:txBody>
          <a:bodyPr/>
          <a:lstStyle/>
          <a:p>
            <a:pPr algn="just">
              <a:buFont typeface="Wingdings" pitchFamily="2" charset="2"/>
              <a:buChar char="§"/>
            </a:pPr>
            <a:r>
              <a:rPr lang="en-US" dirty="0" smtClean="0">
                <a:solidFill>
                  <a:schemeClr val="accent1">
                    <a:lumMod val="50000"/>
                  </a:schemeClr>
                </a:solidFill>
                <a:latin typeface="Times New Roman" pitchFamily="18" charset="0"/>
                <a:cs typeface="Times New Roman" pitchFamily="18" charset="0"/>
              </a:rPr>
              <a:t>Assistance in cooperation with relevant institutions </a:t>
            </a: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r>
              <a:rPr lang="en-US" dirty="0" smtClean="0">
                <a:solidFill>
                  <a:schemeClr val="accent1">
                    <a:lumMod val="50000"/>
                  </a:schemeClr>
                </a:solidFill>
                <a:latin typeface="Times New Roman" pitchFamily="18" charset="0"/>
                <a:cs typeface="Times New Roman" pitchFamily="18" charset="0"/>
              </a:rPr>
              <a:t>Accelerated procedures </a:t>
            </a: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r>
              <a:rPr lang="en-US" dirty="0" smtClean="0">
                <a:solidFill>
                  <a:schemeClr val="accent1">
                    <a:lumMod val="50000"/>
                  </a:schemeClr>
                </a:solidFill>
                <a:latin typeface="Times New Roman" pitchFamily="18" charset="0"/>
                <a:cs typeface="Times New Roman" pitchFamily="18" charset="0"/>
              </a:rPr>
              <a:t>Reduced utility taxes based on new employees</a:t>
            </a: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endParaRPr lang="sr-Latn-RS" dirty="0" smtClean="0">
              <a:solidFill>
                <a:schemeClr val="accent1">
                  <a:lumMod val="50000"/>
                </a:schemeClr>
              </a:solidFill>
              <a:latin typeface="Times New Roman" pitchFamily="18" charset="0"/>
              <a:cs typeface="Times New Roman" pitchFamily="18" charset="0"/>
            </a:endParaRPr>
          </a:p>
          <a:p>
            <a:pPr algn="just">
              <a:buFont typeface="Wingdings" pitchFamily="2" charset="2"/>
              <a:buChar char="§"/>
            </a:pPr>
            <a:r>
              <a:rPr lang="en-US" dirty="0" smtClean="0">
                <a:solidFill>
                  <a:schemeClr val="accent1">
                    <a:lumMod val="50000"/>
                  </a:schemeClr>
                </a:solidFill>
                <a:latin typeface="Times New Roman" pitchFamily="18" charset="0"/>
                <a:cs typeface="Times New Roman" pitchFamily="18" charset="0"/>
              </a:rPr>
              <a:t> Decrease in land price based on the number of new employees</a:t>
            </a:r>
            <a:endParaRPr lang="x-none">
              <a:solidFill>
                <a:schemeClr val="accent1">
                  <a:lumMod val="50000"/>
                </a:schemeClr>
              </a:solidFill>
              <a:latin typeface="Times New Roman" pitchFamily="18" charset="0"/>
              <a:cs typeface="Times New Roman"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64088" y="3003798"/>
            <a:ext cx="2538985" cy="855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699792" y="3507854"/>
            <a:ext cx="1656184" cy="1483517"/>
          </a:xfrm>
          <a:prstGeom prst="rect">
            <a:avLst/>
          </a:prstGeom>
        </p:spPr>
      </p:pic>
      <p:pic>
        <p:nvPicPr>
          <p:cNvPr id="12" name="Picture 16" descr="http://www.ruma.rs/portal2/jupgrade/templates/mx_joofree9/images/logo/logo.png"/>
          <p:cNvPicPr>
            <a:picLocks noChangeAspect="1" noChangeArrowheads="1"/>
          </p:cNvPicPr>
          <p:nvPr/>
        </p:nvPicPr>
        <p:blipFill>
          <a:blip r:embed="rId5" cstate="print"/>
          <a:srcRect/>
          <a:stretch>
            <a:fillRect/>
          </a:stretch>
        </p:blipFill>
        <p:spPr bwMode="auto">
          <a:xfrm>
            <a:off x="8388424" y="0"/>
            <a:ext cx="755576" cy="719733"/>
          </a:xfrm>
          <a:prstGeom prst="rect">
            <a:avLst/>
          </a:prstGeom>
          <a:noFill/>
          <a:ln w="9525">
            <a:noFill/>
            <a:miter lim="800000"/>
            <a:headEnd/>
            <a:tailEnd/>
          </a:ln>
        </p:spPr>
      </p:pic>
    </p:spTree>
    <p:extLst>
      <p:ext uri="{BB962C8B-B14F-4D97-AF65-F5344CB8AC3E}">
        <p14:creationId xmlns:p14="http://schemas.microsoft.com/office/powerpoint/2010/main" xmlns="" val="40985410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267494"/>
            <a:ext cx="8352928" cy="771550"/>
          </a:xfrm>
        </p:spPr>
        <p:txBody>
          <a:bodyPr>
            <a:noAutofit/>
          </a:bodyPr>
          <a:lstStyle/>
          <a:p>
            <a:pPr algn="ctr">
              <a:defRPr/>
            </a:pPr>
            <a:r>
              <a:rPr lang="en-US" sz="2000" dirty="0" smtClean="0">
                <a:solidFill>
                  <a:schemeClr val="accent1">
                    <a:lumMod val="50000"/>
                  </a:schemeClr>
                </a:solidFill>
                <a:latin typeface="Times New Roman" pitchFamily="18" charset="0"/>
                <a:cs typeface="Times New Roman" pitchFamily="18" charset="0"/>
              </a:rPr>
              <a:t>MUNICIPALITY IMPLEMENTS TRANSPARENT TAX AND COLLECTION POLICIES TO INCREASE ECONOMIC DEVELOPMENT</a:t>
            </a:r>
            <a:endParaRPr lang="sr-Latn-RS" sz="20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2267744" y="843558"/>
            <a:ext cx="5832648" cy="4032026"/>
          </a:xfrm>
        </p:spPr>
        <p:txBody>
          <a:bodyPr>
            <a:normAutofit/>
          </a:bodyPr>
          <a:lstStyle/>
          <a:p>
            <a:pPr algn="just">
              <a:buClr>
                <a:schemeClr val="accent1">
                  <a:lumMod val="50000"/>
                </a:schemeClr>
              </a:buClr>
              <a:buFont typeface="Wingdings" pitchFamily="2" charset="2"/>
              <a:buChar char="§"/>
              <a:defRPr/>
            </a:pPr>
            <a:r>
              <a:rPr lang="en-US" sz="1400" dirty="0" smtClean="0">
                <a:solidFill>
                  <a:schemeClr val="accent1">
                    <a:lumMod val="50000"/>
                  </a:schemeClr>
                </a:solidFill>
                <a:latin typeface="Times New Roman" pitchFamily="18" charset="0"/>
                <a:cs typeface="Times New Roman" pitchFamily="18" charset="0"/>
              </a:rPr>
              <a:t>The municipality </a:t>
            </a:r>
            <a:r>
              <a:rPr lang="en-US" sz="1400" b="1" dirty="0" smtClean="0">
                <a:solidFill>
                  <a:schemeClr val="accent1">
                    <a:lumMod val="50000"/>
                  </a:schemeClr>
                </a:solidFill>
                <a:latin typeface="Times New Roman" pitchFamily="18" charset="0"/>
                <a:cs typeface="Times New Roman" pitchFamily="18" charset="0"/>
              </a:rPr>
              <a:t>transparently</a:t>
            </a:r>
            <a:r>
              <a:rPr lang="en-US" sz="1400" dirty="0" smtClean="0">
                <a:solidFill>
                  <a:schemeClr val="accent1">
                    <a:lumMod val="50000"/>
                  </a:schemeClr>
                </a:solidFill>
                <a:latin typeface="Times New Roman" pitchFamily="18" charset="0"/>
                <a:cs typeface="Times New Roman" pitchFamily="18" charset="0"/>
              </a:rPr>
              <a:t> defines and adopts decisions related to local fees and charges (conducts public hearings on draft decisions).</a:t>
            </a:r>
            <a:r>
              <a:rPr lang="en-US" sz="1400" b="1" dirty="0" smtClean="0">
                <a:solidFill>
                  <a:schemeClr val="accent1">
                    <a:lumMod val="50000"/>
                  </a:schemeClr>
                </a:solidFill>
                <a:latin typeface="Times New Roman" pitchFamily="18" charset="0"/>
                <a:cs typeface="Times New Roman" pitchFamily="18" charset="0"/>
              </a:rPr>
              <a:t> </a:t>
            </a:r>
            <a:endParaRPr lang="sr-Latn-RS" sz="1400" b="1" dirty="0" smtClean="0">
              <a:solidFill>
                <a:schemeClr val="accent1">
                  <a:lumMod val="50000"/>
                </a:schemeClr>
              </a:solidFill>
              <a:latin typeface="Times New Roman" pitchFamily="18" charset="0"/>
              <a:cs typeface="Times New Roman" pitchFamily="18" charset="0"/>
            </a:endParaRPr>
          </a:p>
          <a:p>
            <a:pPr algn="just">
              <a:buClr>
                <a:schemeClr val="accent1">
                  <a:lumMod val="50000"/>
                </a:schemeClr>
              </a:buClr>
              <a:buFont typeface="Wingdings" pitchFamily="2" charset="2"/>
              <a:buChar char="§"/>
              <a:defRPr/>
            </a:pPr>
            <a:r>
              <a:rPr lang="en-US" sz="1400" b="1" dirty="0" smtClean="0">
                <a:solidFill>
                  <a:schemeClr val="accent1">
                    <a:lumMod val="50000"/>
                  </a:schemeClr>
                </a:solidFill>
                <a:latin typeface="Times New Roman" pitchFamily="18" charset="0"/>
                <a:cs typeface="Times New Roman" pitchFamily="18" charset="0"/>
              </a:rPr>
              <a:t>The opinion of the private sector</a:t>
            </a:r>
            <a:r>
              <a:rPr lang="en-US" sz="1400" dirty="0" smtClean="0">
                <a:solidFill>
                  <a:schemeClr val="accent1">
                    <a:lumMod val="50000"/>
                  </a:schemeClr>
                </a:solidFill>
                <a:latin typeface="Times New Roman" pitchFamily="18" charset="0"/>
                <a:cs typeface="Times New Roman" pitchFamily="18" charset="0"/>
              </a:rPr>
              <a:t> is taken into account through the Economic Council, the Socio-Economic Council, the Employers Union and other less formal forms of communication.</a:t>
            </a:r>
            <a:endParaRPr lang="sr-Latn-RS" sz="1400" dirty="0">
              <a:solidFill>
                <a:schemeClr val="accent1">
                  <a:lumMod val="50000"/>
                </a:schemeClr>
              </a:solidFill>
              <a:latin typeface="Times New Roman" pitchFamily="18" charset="0"/>
              <a:cs typeface="Times New Roman" pitchFamily="18" charset="0"/>
            </a:endParaRPr>
          </a:p>
          <a:p>
            <a:pPr algn="just">
              <a:buClr>
                <a:schemeClr val="accent1">
                  <a:lumMod val="50000"/>
                </a:schemeClr>
              </a:buClr>
              <a:buFont typeface="Wingdings" pitchFamily="2" charset="2"/>
              <a:buChar char="§"/>
              <a:defRPr/>
            </a:pPr>
            <a:r>
              <a:rPr lang="en-US" sz="1400" dirty="0" smtClean="0">
                <a:solidFill>
                  <a:schemeClr val="accent1">
                    <a:lumMod val="50000"/>
                  </a:schemeClr>
                </a:solidFill>
                <a:latin typeface="Times New Roman" pitchFamily="18" charset="0"/>
                <a:cs typeface="Times New Roman" pitchFamily="18" charset="0"/>
              </a:rPr>
              <a:t>The municipality offers </a:t>
            </a:r>
            <a:r>
              <a:rPr lang="en-US" sz="1400" b="1" dirty="0" smtClean="0">
                <a:solidFill>
                  <a:schemeClr val="accent1">
                    <a:lumMod val="50000"/>
                  </a:schemeClr>
                </a:solidFill>
                <a:latin typeface="Times New Roman" pitchFamily="18" charset="0"/>
                <a:cs typeface="Times New Roman" pitchFamily="18" charset="0"/>
              </a:rPr>
              <a:t>relief to the economy</a:t>
            </a:r>
            <a:r>
              <a:rPr lang="en-US" sz="1400" dirty="0" smtClean="0">
                <a:solidFill>
                  <a:schemeClr val="accent1">
                    <a:lumMod val="50000"/>
                  </a:schemeClr>
                </a:solidFill>
                <a:latin typeface="Times New Roman" pitchFamily="18" charset="0"/>
                <a:cs typeface="Times New Roman" pitchFamily="18" charset="0"/>
              </a:rPr>
              <a:t>, for the most part this area is regulated by the relevant republic laws, and the municipality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within its jurisdiction regulates the property tax coefficient for the territory of the municipality, as well as the average prices per square meter of property for determining property tax for 20</a:t>
            </a:r>
            <a:r>
              <a:rPr lang="sr-Latn-RS" sz="1400" dirty="0" smtClean="0">
                <a:solidFill>
                  <a:schemeClr val="accent1">
                    <a:lumMod val="50000"/>
                  </a:schemeClr>
                </a:solidFill>
                <a:latin typeface="Times New Roman" pitchFamily="18" charset="0"/>
                <a:cs typeface="Times New Roman" pitchFamily="18" charset="0"/>
              </a:rPr>
              <a:t>22</a:t>
            </a:r>
            <a:r>
              <a:rPr lang="en-US" sz="1400" dirty="0" smtClean="0">
                <a:solidFill>
                  <a:schemeClr val="accent1">
                    <a:lumMod val="50000"/>
                  </a:schemeClr>
                </a:solidFill>
                <a:latin typeface="Times New Roman" pitchFamily="18" charset="0"/>
                <a:cs typeface="Times New Roman" pitchFamily="18" charset="0"/>
              </a:rPr>
              <a:t>.</a:t>
            </a:r>
            <a:endParaRPr lang="sr-Latn-RS" sz="1400" dirty="0">
              <a:solidFill>
                <a:schemeClr val="accent1">
                  <a:lumMod val="50000"/>
                </a:schemeClr>
              </a:solidFill>
              <a:latin typeface="Times New Roman" pitchFamily="18" charset="0"/>
              <a:cs typeface="Times New Roman" pitchFamily="18" charset="0"/>
            </a:endParaRPr>
          </a:p>
        </p:txBody>
      </p:sp>
      <p:pic>
        <p:nvPicPr>
          <p:cNvPr id="6" name="Picture 5"/>
          <p:cNvPicPr>
            <a:picLocks noChangeAspect="1"/>
          </p:cNvPicPr>
          <p:nvPr/>
        </p:nvPicPr>
        <p:blipFill>
          <a:blip r:embed="rId2" cstate="print">
            <a:extLst>
              <a:ext uri="{28A0092B-C50C-407E-A947-70E740481C1C}"/>
            </a:extLst>
          </a:blip>
          <a:stretch>
            <a:fillRect/>
          </a:stretch>
        </p:blipFill>
        <p:spPr>
          <a:xfrm>
            <a:off x="179512" y="1203598"/>
            <a:ext cx="1980728" cy="1656184"/>
          </a:xfrm>
          <a:prstGeom prst="rect">
            <a:avLst/>
          </a:prstGeom>
          <a:ln>
            <a:noFill/>
          </a:ln>
          <a:effectLst>
            <a:outerShdw blurRad="292100" dist="139700" dir="2700000" algn="tl" rotWithShape="0">
              <a:srgbClr val="333333">
                <a:alpha val="65000"/>
              </a:srgbClr>
            </a:outerShdw>
          </a:effectLst>
        </p:spPr>
      </p:pic>
      <p:pic>
        <p:nvPicPr>
          <p:cNvPr id="7" name="Picture 6" descr="170F5004-AF5D-4BBF-B789-987E64504D2A_w1023_r1_s.jpg"/>
          <p:cNvPicPr>
            <a:picLocks noChangeAspect="1"/>
          </p:cNvPicPr>
          <p:nvPr/>
        </p:nvPicPr>
        <p:blipFill>
          <a:blip r:embed="rId3" cstate="print"/>
          <a:stretch>
            <a:fillRect/>
          </a:stretch>
        </p:blipFill>
        <p:spPr>
          <a:xfrm>
            <a:off x="179512" y="3147814"/>
            <a:ext cx="1944214" cy="1584176"/>
          </a:xfrm>
          <a:prstGeom prst="rect">
            <a:avLst/>
          </a:prstGeom>
          <a:ln>
            <a:noFill/>
          </a:ln>
          <a:effectLst>
            <a:outerShdw blurRad="292100" dist="139700" dir="2700000" algn="tl" rotWithShape="0">
              <a:srgbClr val="333333">
                <a:alpha val="65000"/>
              </a:srgbClr>
            </a:outerShdw>
          </a:effectLst>
        </p:spPr>
      </p:pic>
      <p:pic>
        <p:nvPicPr>
          <p:cNvPr id="8"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18"/>
          <p:cNvPicPr>
            <a:picLocks noChangeAspect="1"/>
          </p:cNvPicPr>
          <p:nvPr/>
        </p:nvPicPr>
        <p:blipFill>
          <a:blip r:embed="rId2" cstate="print"/>
          <a:srcRect/>
          <a:stretch>
            <a:fillRect/>
          </a:stretch>
        </p:blipFill>
        <p:spPr bwMode="auto">
          <a:xfrm>
            <a:off x="6948264" y="771550"/>
            <a:ext cx="1688530" cy="842962"/>
          </a:xfrm>
          <a:prstGeom prst="rect">
            <a:avLst/>
          </a:prstGeom>
          <a:noFill/>
          <a:ln w="9525">
            <a:noFill/>
            <a:miter lim="800000"/>
            <a:headEnd/>
            <a:tailEnd/>
          </a:ln>
        </p:spPr>
      </p:pic>
      <p:pic>
        <p:nvPicPr>
          <p:cNvPr id="59396" name="Picture 16"/>
          <p:cNvPicPr>
            <a:picLocks noChangeAspect="1"/>
          </p:cNvPicPr>
          <p:nvPr/>
        </p:nvPicPr>
        <p:blipFill>
          <a:blip r:embed="rId3" cstate="print"/>
          <a:srcRect/>
          <a:stretch>
            <a:fillRect/>
          </a:stretch>
        </p:blipFill>
        <p:spPr bwMode="auto">
          <a:xfrm>
            <a:off x="251520" y="3939902"/>
            <a:ext cx="1944216" cy="432048"/>
          </a:xfrm>
          <a:prstGeom prst="rect">
            <a:avLst/>
          </a:prstGeom>
          <a:noFill/>
          <a:ln w="9525">
            <a:noFill/>
            <a:miter lim="800000"/>
            <a:headEnd/>
            <a:tailEnd/>
          </a:ln>
        </p:spPr>
      </p:pic>
      <p:pic>
        <p:nvPicPr>
          <p:cNvPr id="59398" name="Picture 14"/>
          <p:cNvPicPr>
            <a:picLocks noChangeAspect="1"/>
          </p:cNvPicPr>
          <p:nvPr/>
        </p:nvPicPr>
        <p:blipFill>
          <a:blip r:embed="rId4" cstate="print"/>
          <a:srcRect/>
          <a:stretch>
            <a:fillRect/>
          </a:stretch>
        </p:blipFill>
        <p:spPr bwMode="auto">
          <a:xfrm>
            <a:off x="6876256" y="1635646"/>
            <a:ext cx="993775" cy="655193"/>
          </a:xfrm>
          <a:prstGeom prst="rect">
            <a:avLst/>
          </a:prstGeom>
          <a:noFill/>
          <a:ln w="9525">
            <a:noFill/>
            <a:miter lim="800000"/>
            <a:headEnd/>
            <a:tailEnd/>
          </a:ln>
        </p:spPr>
      </p:pic>
      <p:pic>
        <p:nvPicPr>
          <p:cNvPr id="2052" name="Picture 13" descr="Cinnoation"/>
          <p:cNvPicPr>
            <a:picLocks noChangeAspect="1" noChangeArrowheads="1"/>
          </p:cNvPicPr>
          <p:nvPr/>
        </p:nvPicPr>
        <p:blipFill>
          <a:blip r:embed="rId5" cstate="print"/>
          <a:srcRect/>
          <a:stretch>
            <a:fillRect/>
          </a:stretch>
        </p:blipFill>
        <p:spPr bwMode="auto">
          <a:xfrm>
            <a:off x="7164288" y="2283718"/>
            <a:ext cx="1224136" cy="1080120"/>
          </a:xfrm>
          <a:prstGeom prst="rect">
            <a:avLst/>
          </a:prstGeom>
          <a:noFill/>
          <a:ln>
            <a:noFill/>
          </a:ln>
          <a:effectLst>
            <a:outerShdw blurRad="50800" dist="38100" algn="l" rotWithShape="0">
              <a:prstClr val="black">
                <a:alpha val="40000"/>
              </a:prstClr>
            </a:outerShdw>
          </a:effectLst>
          <a:extLst>
            <a:ext uri="{909E8E84-426E-40DD-AFC4-6F175D3DCCD1}"/>
            <a:ext uri="{91240B29-F687-4F45-9708-019B960494DF}"/>
          </a:extLst>
        </p:spPr>
      </p:pic>
      <p:pic>
        <p:nvPicPr>
          <p:cNvPr id="5" name="Picture 4"/>
          <p:cNvPicPr>
            <a:picLocks noChangeAspect="1"/>
          </p:cNvPicPr>
          <p:nvPr/>
        </p:nvPicPr>
        <p:blipFill>
          <a:blip r:embed="rId6" cstate="print">
            <a:extLst>
              <a:ext uri="{BEBA8EAE-BF5A-486C-A8C5-ECC9F3942E4B}"/>
              <a:ext uri="{28A0092B-C50C-407E-A947-70E740481C1C}"/>
            </a:extLst>
          </a:blip>
          <a:stretch>
            <a:fillRect/>
          </a:stretch>
        </p:blipFill>
        <p:spPr>
          <a:xfrm>
            <a:off x="2915816" y="1707654"/>
            <a:ext cx="3744417" cy="2088233"/>
          </a:xfrm>
          <a:prstGeom prst="rect">
            <a:avLst/>
          </a:prstGeom>
          <a:effectLst/>
          <a:scene3d>
            <a:camera prst="orthographicFront"/>
            <a:lightRig rig="morning" dir="t"/>
          </a:scene3d>
          <a:sp3d prstMaterial="matte"/>
        </p:spPr>
      </p:pic>
      <p:sp>
        <p:nvSpPr>
          <p:cNvPr id="2" name="Title 1"/>
          <p:cNvSpPr>
            <a:spLocks noGrp="1"/>
          </p:cNvSpPr>
          <p:nvPr>
            <p:ph type="title"/>
          </p:nvPr>
        </p:nvSpPr>
        <p:spPr>
          <a:xfrm>
            <a:off x="0" y="-478237"/>
            <a:ext cx="9144000" cy="956474"/>
          </a:xfrm>
        </p:spPr>
        <p:txBody>
          <a:bodyPr>
            <a:normAutofit/>
          </a:bodyPr>
          <a:lstStyle/>
          <a:p>
            <a:pPr algn="ctr">
              <a:defRPr/>
            </a:pPr>
            <a:r>
              <a:rPr lang="en-US" sz="2400" dirty="0" smtClean="0"/>
              <a:t/>
            </a:r>
            <a:br>
              <a:rPr lang="en-US" sz="2400" dirty="0" smtClean="0"/>
            </a:br>
            <a:r>
              <a:rPr lang="en-US" sz="2400" dirty="0" smtClean="0">
                <a:solidFill>
                  <a:schemeClr val="accent1">
                    <a:lumMod val="50000"/>
                  </a:schemeClr>
                </a:solidFill>
                <a:latin typeface="Times New Roman" pitchFamily="18" charset="0"/>
                <a:cs typeface="Times New Roman" pitchFamily="18" charset="0"/>
              </a:rPr>
              <a:t>WORK ZONES</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107504" y="339502"/>
            <a:ext cx="6840413" cy="1008112"/>
          </a:xfrm>
        </p:spPr>
        <p:txBody>
          <a:bodyPr>
            <a:normAutofit/>
          </a:bodyPr>
          <a:lstStyle/>
          <a:p>
            <a:pPr algn="just">
              <a:defRPr/>
            </a:pPr>
            <a:r>
              <a:rPr lang="en-US" sz="1300" dirty="0" smtClean="0">
                <a:solidFill>
                  <a:schemeClr val="accent1">
                    <a:lumMod val="50000"/>
                  </a:schemeClr>
                </a:solidFill>
                <a:latin typeface="Times New Roman" pitchFamily="18" charset="0"/>
                <a:cs typeface="Times New Roman" pitchFamily="18" charset="0"/>
              </a:rPr>
              <a:t/>
            </a:r>
            <a:br>
              <a:rPr lang="en-US" sz="1300" dirty="0" smtClean="0">
                <a:solidFill>
                  <a:schemeClr val="accent1">
                    <a:lumMod val="50000"/>
                  </a:schemeClr>
                </a:solidFill>
                <a:latin typeface="Times New Roman" pitchFamily="18" charset="0"/>
                <a:cs typeface="Times New Roman" pitchFamily="18" charset="0"/>
              </a:rPr>
            </a:br>
            <a:r>
              <a:rPr lang="en-US" sz="1400" dirty="0" smtClean="0">
                <a:solidFill>
                  <a:schemeClr val="accent1">
                    <a:lumMod val="50000"/>
                  </a:schemeClr>
                </a:solidFill>
                <a:latin typeface="Times New Roman" pitchFamily="18" charset="0"/>
                <a:cs typeface="Times New Roman" pitchFamily="18" charset="0"/>
              </a:rPr>
              <a:t>The </a:t>
            </a:r>
            <a:r>
              <a:rPr lang="sr-Latn-RS" sz="1400" dirty="0" smtClean="0">
                <a:solidFill>
                  <a:schemeClr val="accent1">
                    <a:lumMod val="50000"/>
                  </a:schemeClr>
                </a:solidFill>
                <a:latin typeface="Times New Roman" pitchFamily="18" charset="0"/>
                <a:cs typeface="Times New Roman" pitchFamily="18" charset="0"/>
              </a:rPr>
              <a:t>M</a:t>
            </a:r>
            <a:r>
              <a:rPr lang="en-US" sz="1400" dirty="0" err="1" smtClean="0">
                <a:solidFill>
                  <a:schemeClr val="accent1">
                    <a:lumMod val="50000"/>
                  </a:schemeClr>
                </a:solidFill>
                <a:latin typeface="Times New Roman" pitchFamily="18" charset="0"/>
                <a:cs typeface="Times New Roman" pitchFamily="18" charset="0"/>
              </a:rPr>
              <a:t>unicipality</a:t>
            </a:r>
            <a:r>
              <a:rPr lang="en-US" sz="1400" dirty="0" smtClean="0">
                <a:solidFill>
                  <a:schemeClr val="accent1">
                    <a:lumMod val="50000"/>
                  </a:schemeClr>
                </a:solidFill>
                <a:latin typeface="Times New Roman" pitchFamily="18" charset="0"/>
                <a:cs typeface="Times New Roman" pitchFamily="18" charset="0"/>
              </a:rPr>
              <a:t> of </a:t>
            </a:r>
            <a:r>
              <a:rPr lang="en-US" sz="1400" dirty="0" err="1" smtClean="0">
                <a:solidFill>
                  <a:schemeClr val="accent1">
                    <a:lumMod val="50000"/>
                  </a:schemeClr>
                </a:solidFill>
                <a:latin typeface="Times New Roman" pitchFamily="18" charset="0"/>
                <a:cs typeface="Times New Roman" pitchFamily="18" charset="0"/>
              </a:rPr>
              <a:t>Ruma</a:t>
            </a:r>
            <a:r>
              <a:rPr lang="en-US" sz="1400" dirty="0" smtClean="0">
                <a:solidFill>
                  <a:schemeClr val="accent1">
                    <a:lumMod val="50000"/>
                  </a:schemeClr>
                </a:solidFill>
                <a:latin typeface="Times New Roman" pitchFamily="18" charset="0"/>
                <a:cs typeface="Times New Roman" pitchFamily="18" charset="0"/>
              </a:rPr>
              <a:t> has an excellent geo-strategic position and </a:t>
            </a:r>
            <a:r>
              <a:rPr lang="en-US" sz="1400" dirty="0" err="1" smtClean="0">
                <a:solidFill>
                  <a:schemeClr val="accent1">
                    <a:lumMod val="50000"/>
                  </a:schemeClr>
                </a:solidFill>
                <a:latin typeface="Times New Roman" pitchFamily="18" charset="0"/>
                <a:cs typeface="Times New Roman" pitchFamily="18" charset="0"/>
              </a:rPr>
              <a:t>infrastructurally</a:t>
            </a:r>
            <a:r>
              <a:rPr lang="en-US" sz="1400" dirty="0" smtClean="0">
                <a:solidFill>
                  <a:schemeClr val="accent1">
                    <a:lumMod val="50000"/>
                  </a:schemeClr>
                </a:solidFill>
                <a:latin typeface="Times New Roman" pitchFamily="18" charset="0"/>
                <a:cs typeface="Times New Roman" pitchFamily="18" charset="0"/>
              </a:rPr>
              <a:t> equipped industrial zones, of which the most notable is the </a:t>
            </a:r>
            <a:r>
              <a:rPr lang="en-US" sz="1400" b="1" dirty="0" smtClean="0">
                <a:solidFill>
                  <a:schemeClr val="accent1">
                    <a:lumMod val="50000"/>
                  </a:schemeClr>
                </a:solidFill>
                <a:latin typeface="Times New Roman" pitchFamily="18" charset="0"/>
                <a:cs typeface="Times New Roman" pitchFamily="18" charset="0"/>
              </a:rPr>
              <a:t>"Rum</a:t>
            </a:r>
            <a:r>
              <a:rPr lang="sr-Latn-RS" sz="1400" b="1" dirty="0" smtClean="0">
                <a:solidFill>
                  <a:schemeClr val="accent1">
                    <a:lumMod val="50000"/>
                  </a:schemeClr>
                </a:solidFill>
                <a:latin typeface="Times New Roman" pitchFamily="18" charset="0"/>
                <a:cs typeface="Times New Roman" pitchFamily="18" charset="0"/>
              </a:rPr>
              <a:t>a</a:t>
            </a:r>
            <a:r>
              <a:rPr lang="en-US" sz="1400" b="1" dirty="0" smtClean="0">
                <a:solidFill>
                  <a:schemeClr val="accent1">
                    <a:lumMod val="50000"/>
                  </a:schemeClr>
                </a:solidFill>
                <a:latin typeface="Times New Roman" pitchFamily="18" charset="0"/>
                <a:cs typeface="Times New Roman" pitchFamily="18" charset="0"/>
              </a:rPr>
              <a:t> loop". </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In the previous period, a large number of investments were realized</a:t>
            </a:r>
            <a:r>
              <a:rPr lang="en-US" sz="1300" dirty="0" smtClean="0">
                <a:solidFill>
                  <a:schemeClr val="accent1">
                    <a:lumMod val="50000"/>
                  </a:schemeClr>
                </a:solidFill>
                <a:latin typeface="Times New Roman" pitchFamily="18" charset="0"/>
                <a:cs typeface="Times New Roman" pitchFamily="18" charset="0"/>
              </a:rPr>
              <a:t>:</a:t>
            </a:r>
            <a:endParaRPr lang="sr-Latn-RS" sz="1300" dirty="0">
              <a:solidFill>
                <a:schemeClr val="accent1">
                  <a:lumMod val="50000"/>
                </a:schemeClr>
              </a:solidFill>
              <a:latin typeface="Times New Roman" pitchFamily="18" charset="0"/>
              <a:cs typeface="Times New Roman" pitchFamily="18" charset="0"/>
            </a:endParaRPr>
          </a:p>
        </p:txBody>
      </p:sp>
      <p:sp>
        <p:nvSpPr>
          <p:cNvPr id="59403" name="Rectangle 2"/>
          <p:cNvSpPr>
            <a:spLocks noChangeArrowheads="1"/>
          </p:cNvSpPr>
          <p:nvPr/>
        </p:nvSpPr>
        <p:spPr bwMode="auto">
          <a:xfrm>
            <a:off x="395288" y="3526117"/>
            <a:ext cx="6913562" cy="369332"/>
          </a:xfrm>
          <a:prstGeom prst="rect">
            <a:avLst/>
          </a:prstGeom>
          <a:noFill/>
          <a:ln w="9525">
            <a:noFill/>
            <a:miter lim="800000"/>
            <a:headEnd/>
            <a:tailEnd/>
          </a:ln>
        </p:spPr>
        <p:txBody>
          <a:bodyPr anchor="ctr">
            <a:spAutoFit/>
          </a:bodyPr>
          <a:lstStyle/>
          <a:p>
            <a:pPr latinLnBrk="1"/>
            <a:endParaRPr lang="en-US">
              <a:latin typeface="맑은 고딕" pitchFamily="34" charset="-127"/>
            </a:endParaRPr>
          </a:p>
        </p:txBody>
      </p:sp>
      <p:pic>
        <p:nvPicPr>
          <p:cNvPr id="2051" name="Picture 4" descr="&amp;Rcy;&amp;iecy;&amp;zcy;&amp;ucy;&amp;lcy;&amp;tcy;&amp;acy;&amp;tcy; &amp;scy;&amp;lcy;&amp;icy;&amp;kcy;&amp;acy; &amp;zcy;&amp;acy; healthcare europe ruma"/>
          <p:cNvPicPr>
            <a:picLocks noChangeAspect="1" noChangeArrowheads="1"/>
          </p:cNvPicPr>
          <p:nvPr/>
        </p:nvPicPr>
        <p:blipFill>
          <a:blip r:embed="rId7" cstate="print"/>
          <a:srcRect/>
          <a:stretch>
            <a:fillRect/>
          </a:stretch>
        </p:blipFill>
        <p:spPr bwMode="auto">
          <a:xfrm>
            <a:off x="5940152" y="3939902"/>
            <a:ext cx="2605087" cy="373633"/>
          </a:xfrm>
          <a:prstGeom prst="rect">
            <a:avLst/>
          </a:prstGeom>
          <a:noFill/>
          <a:ln>
            <a:noFill/>
          </a:ln>
          <a:effectLst>
            <a:outerShdw blurRad="50800" dist="38100" dir="16200000" rotWithShape="0">
              <a:prstClr val="black">
                <a:alpha val="40000"/>
              </a:prstClr>
            </a:outerShdw>
          </a:effectLst>
          <a:extLst>
            <a:ext uri="{909E8E84-426E-40DD-AFC4-6F175D3DCCD1}"/>
            <a:ext uri="{91240B29-F687-4F45-9708-019B960494DF}"/>
          </a:extLst>
        </p:spPr>
      </p:pic>
      <p:pic>
        <p:nvPicPr>
          <p:cNvPr id="2056" name="Picture 16" descr="&amp;Rcy;&amp;iecy;&amp;zcy;&amp;ucy;&amp;lcy;&amp;tcy;&amp;acy;&amp;tcy; &amp;scy;&amp;lcy;&amp;icy;&amp;kcy;&amp;acy; &amp;zcy;&amp;acy; la linea verde"/>
          <p:cNvPicPr>
            <a:picLocks noChangeAspect="1" noChangeArrowheads="1"/>
          </p:cNvPicPr>
          <p:nvPr/>
        </p:nvPicPr>
        <p:blipFill>
          <a:blip r:embed="rId8" cstate="print"/>
          <a:srcRect/>
          <a:stretch>
            <a:fillRect/>
          </a:stretch>
        </p:blipFill>
        <p:spPr bwMode="auto">
          <a:xfrm>
            <a:off x="7812360" y="1635646"/>
            <a:ext cx="981075" cy="782639"/>
          </a:xfrm>
          <a:prstGeom prst="rect">
            <a:avLst/>
          </a:prstGeom>
          <a:pattFill prst="pct5">
            <a:fgClr>
              <a:srgbClr val="CAD9EB"/>
            </a:fgClr>
            <a:bgClr>
              <a:schemeClr val="bg1"/>
            </a:bgClr>
          </a:pattFill>
          <a:ln>
            <a:noFill/>
          </a:ln>
          <a:effectLst>
            <a:outerShdw blurRad="50800" dist="38100" dir="18900000" algn="bl" rotWithShape="0">
              <a:prstClr val="black">
                <a:alpha val="40000"/>
              </a:prstClr>
            </a:outerShdw>
          </a:effectLst>
        </p:spPr>
      </p:pic>
      <p:pic>
        <p:nvPicPr>
          <p:cNvPr id="59406" name="Picture 11"/>
          <p:cNvPicPr>
            <a:picLocks noChangeAspect="1"/>
          </p:cNvPicPr>
          <p:nvPr/>
        </p:nvPicPr>
        <p:blipFill>
          <a:blip r:embed="rId9" cstate="print"/>
          <a:srcRect/>
          <a:stretch>
            <a:fillRect/>
          </a:stretch>
        </p:blipFill>
        <p:spPr bwMode="auto">
          <a:xfrm>
            <a:off x="3635896" y="3579862"/>
            <a:ext cx="1716087" cy="1131590"/>
          </a:xfrm>
          <a:prstGeom prst="rect">
            <a:avLst/>
          </a:prstGeom>
          <a:noFill/>
          <a:ln w="9525">
            <a:noFill/>
            <a:miter lim="800000"/>
            <a:headEnd/>
            <a:tailEnd/>
          </a:ln>
        </p:spPr>
      </p:pic>
      <p:pic>
        <p:nvPicPr>
          <p:cNvPr id="59407" name="Picture 19"/>
          <p:cNvPicPr>
            <a:picLocks noChangeAspect="1"/>
          </p:cNvPicPr>
          <p:nvPr/>
        </p:nvPicPr>
        <p:blipFill>
          <a:blip r:embed="rId10" cstate="print"/>
          <a:srcRect/>
          <a:stretch>
            <a:fillRect/>
          </a:stretch>
        </p:blipFill>
        <p:spPr bwMode="auto">
          <a:xfrm>
            <a:off x="179512" y="1707654"/>
            <a:ext cx="1188591" cy="708595"/>
          </a:xfrm>
          <a:prstGeom prst="rect">
            <a:avLst/>
          </a:prstGeom>
          <a:noFill/>
          <a:ln w="9525">
            <a:noFill/>
            <a:miter lim="800000"/>
            <a:headEnd/>
            <a:tailEnd/>
          </a:ln>
        </p:spPr>
      </p:pic>
      <p:pic>
        <p:nvPicPr>
          <p:cNvPr id="59408" name="Picture 17"/>
          <p:cNvPicPr>
            <a:picLocks noChangeAspect="1"/>
          </p:cNvPicPr>
          <p:nvPr/>
        </p:nvPicPr>
        <p:blipFill>
          <a:blip r:embed="rId11" cstate="print"/>
          <a:srcRect/>
          <a:stretch>
            <a:fillRect/>
          </a:stretch>
        </p:blipFill>
        <p:spPr bwMode="auto">
          <a:xfrm>
            <a:off x="467544" y="2787774"/>
            <a:ext cx="1872206" cy="946723"/>
          </a:xfrm>
          <a:prstGeom prst="rect">
            <a:avLst/>
          </a:prstGeom>
          <a:noFill/>
          <a:ln w="9525">
            <a:noFill/>
            <a:miter lim="800000"/>
            <a:headEnd/>
            <a:tailEnd/>
          </a:ln>
        </p:spPr>
      </p:pic>
      <p:pic>
        <p:nvPicPr>
          <p:cNvPr id="59409" name="Picture 6"/>
          <p:cNvPicPr>
            <a:picLocks noChangeAspect="1"/>
          </p:cNvPicPr>
          <p:nvPr/>
        </p:nvPicPr>
        <p:blipFill>
          <a:blip r:embed="rId12" cstate="print"/>
          <a:srcRect/>
          <a:stretch>
            <a:fillRect/>
          </a:stretch>
        </p:blipFill>
        <p:spPr bwMode="auto">
          <a:xfrm>
            <a:off x="5724128" y="1131590"/>
            <a:ext cx="1016000" cy="432942"/>
          </a:xfrm>
          <a:prstGeom prst="rect">
            <a:avLst/>
          </a:prstGeom>
          <a:noFill/>
          <a:ln w="9525">
            <a:noFill/>
            <a:miter lim="800000"/>
            <a:headEnd/>
            <a:tailEnd/>
          </a:ln>
        </p:spPr>
      </p:pic>
      <p:sp>
        <p:nvSpPr>
          <p:cNvPr id="19" name="Rectangle 18"/>
          <p:cNvSpPr/>
          <p:nvPr/>
        </p:nvSpPr>
        <p:spPr>
          <a:xfrm>
            <a:off x="179512" y="4443958"/>
            <a:ext cx="8424936" cy="523220"/>
          </a:xfrm>
          <a:prstGeom prst="rect">
            <a:avLst/>
          </a:prstGeom>
          <a:solidFill>
            <a:schemeClr val="accent1">
              <a:lumMod val="40000"/>
              <a:lumOff val="60000"/>
            </a:schemeClr>
          </a:solidFill>
        </p:spPr>
        <p:txBody>
          <a:bodyPr wrap="square">
            <a:spAutoFit/>
          </a:bodyPr>
          <a:lstStyle/>
          <a:p>
            <a:pPr algn="just" eaLnBrk="1" fontAlgn="auto" hangingPunct="1">
              <a:spcAft>
                <a:spcPts val="0"/>
              </a:spcAft>
              <a:buFont typeface="Wingdings 2"/>
              <a:buNone/>
              <a:defRPr/>
            </a:pPr>
            <a:r>
              <a:rPr lang="en-US" sz="1400" b="1" dirty="0" smtClean="0">
                <a:solidFill>
                  <a:schemeClr val="accent1">
                    <a:lumMod val="50000"/>
                  </a:schemeClr>
                </a:solidFill>
                <a:latin typeface="Times New Roman" pitchFamily="18" charset="0"/>
                <a:cs typeface="Times New Roman" pitchFamily="18" charset="0"/>
              </a:rPr>
              <a:t>In addition to the "Rum</a:t>
            </a:r>
            <a:r>
              <a:rPr lang="sr-Latn-RS" sz="1400" b="1" dirty="0" smtClean="0">
                <a:solidFill>
                  <a:schemeClr val="accent1">
                    <a:lumMod val="50000"/>
                  </a:schemeClr>
                </a:solidFill>
                <a:latin typeface="Times New Roman" pitchFamily="18" charset="0"/>
                <a:cs typeface="Times New Roman" pitchFamily="18" charset="0"/>
              </a:rPr>
              <a:t>a</a:t>
            </a:r>
            <a:r>
              <a:rPr lang="en-US" sz="1400" b="1" dirty="0" smtClean="0">
                <a:solidFill>
                  <a:schemeClr val="accent1">
                    <a:lumMod val="50000"/>
                  </a:schemeClr>
                </a:solidFill>
                <a:latin typeface="Times New Roman" pitchFamily="18" charset="0"/>
                <a:cs typeface="Times New Roman" pitchFamily="18" charset="0"/>
              </a:rPr>
              <a:t> loop", in the </a:t>
            </a:r>
            <a:r>
              <a:rPr lang="sr-Latn-RS" sz="1400" b="1" dirty="0" smtClean="0">
                <a:solidFill>
                  <a:schemeClr val="accent1">
                    <a:lumMod val="50000"/>
                  </a:schemeClr>
                </a:solidFill>
                <a:latin typeface="Times New Roman" pitchFamily="18" charset="0"/>
                <a:cs typeface="Times New Roman" pitchFamily="18" charset="0"/>
              </a:rPr>
              <a:t>M</a:t>
            </a:r>
            <a:r>
              <a:rPr lang="en-US" sz="1400" b="1" dirty="0" err="1" smtClean="0">
                <a:solidFill>
                  <a:schemeClr val="accent1">
                    <a:lumMod val="50000"/>
                  </a:schemeClr>
                </a:solidFill>
                <a:latin typeface="Times New Roman" pitchFamily="18" charset="0"/>
                <a:cs typeface="Times New Roman" pitchFamily="18" charset="0"/>
              </a:rPr>
              <a:t>unicipality</a:t>
            </a:r>
            <a:r>
              <a:rPr lang="en-US" sz="1400" b="1" dirty="0" smtClean="0">
                <a:solidFill>
                  <a:schemeClr val="accent1">
                    <a:lumMod val="50000"/>
                  </a:schemeClr>
                </a:solidFill>
                <a:latin typeface="Times New Roman" pitchFamily="18" charset="0"/>
                <a:cs typeface="Times New Roman" pitchFamily="18" charset="0"/>
              </a:rPr>
              <a:t> of </a:t>
            </a:r>
            <a:r>
              <a:rPr lang="en-US" sz="1400" b="1" dirty="0" err="1" smtClean="0">
                <a:solidFill>
                  <a:schemeClr val="accent1">
                    <a:lumMod val="50000"/>
                  </a:schemeClr>
                </a:solidFill>
                <a:latin typeface="Times New Roman" pitchFamily="18" charset="0"/>
                <a:cs typeface="Times New Roman" pitchFamily="18" charset="0"/>
              </a:rPr>
              <a:t>Ruma</a:t>
            </a:r>
            <a:r>
              <a:rPr lang="en-US" sz="1400" b="1" dirty="0" smtClean="0">
                <a:solidFill>
                  <a:schemeClr val="accent1">
                    <a:lumMod val="50000"/>
                  </a:schemeClr>
                </a:solidFill>
                <a:latin typeface="Times New Roman" pitchFamily="18" charset="0"/>
                <a:cs typeface="Times New Roman" pitchFamily="18" charset="0"/>
              </a:rPr>
              <a:t> there are also work zone East, East 2, West, North, South 1 and South 2, ...</a:t>
            </a:r>
            <a:endParaRPr lang="sr-Latn-RS" sz="1400" b="1" dirty="0" smtClean="0">
              <a:solidFill>
                <a:schemeClr val="accent1">
                  <a:lumMod val="50000"/>
                </a:schemeClr>
              </a:solidFill>
              <a:latin typeface="Times New Roman" pitchFamily="18" charset="0"/>
              <a:cs typeface="Times New Roman" pitchFamily="18" charset="0"/>
            </a:endParaRPr>
          </a:p>
        </p:txBody>
      </p:sp>
      <p:pic>
        <p:nvPicPr>
          <p:cNvPr id="20" name="Picture 16" descr="http://www.ruma.rs/portal2/jupgrade/templates/mx_joofree9/images/logo/logo.png"/>
          <p:cNvPicPr>
            <a:picLocks noChangeAspect="1" noChangeArrowheads="1"/>
          </p:cNvPicPr>
          <p:nvPr/>
        </p:nvPicPr>
        <p:blipFill>
          <a:blip r:embed="rId13" cstate="print"/>
          <a:srcRect/>
          <a:stretch>
            <a:fillRect/>
          </a:stretch>
        </p:blipFill>
        <p:spPr bwMode="auto">
          <a:xfrm>
            <a:off x="8388424" y="0"/>
            <a:ext cx="755576" cy="719733"/>
          </a:xfrm>
          <a:prstGeom prst="rect">
            <a:avLst/>
          </a:prstGeom>
          <a:noFill/>
          <a:ln w="9525">
            <a:noFill/>
            <a:miter lim="800000"/>
            <a:headEnd/>
            <a:tailEnd/>
          </a:ln>
        </p:spPr>
      </p:pic>
      <p:pic>
        <p:nvPicPr>
          <p:cNvPr id="21" name="Picture 15"/>
          <p:cNvPicPr>
            <a:picLocks noChangeAspect="1"/>
          </p:cNvPicPr>
          <p:nvPr/>
        </p:nvPicPr>
        <p:blipFill>
          <a:blip r:embed="rId14" cstate="print"/>
          <a:stretch>
            <a:fillRect/>
          </a:stretch>
        </p:blipFill>
        <p:spPr bwMode="auto">
          <a:xfrm>
            <a:off x="1475656" y="1851670"/>
            <a:ext cx="1008112" cy="352839"/>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Korisnik\Desktop\SLIKE HUTCHINSON\Bez naslova.png"/>
          <p:cNvPicPr>
            <a:picLocks noChangeAspect="1" noChangeArrowheads="1"/>
          </p:cNvPicPr>
          <p:nvPr/>
        </p:nvPicPr>
        <p:blipFill>
          <a:blip r:embed="rId2" cstate="print"/>
          <a:srcRect/>
          <a:stretch>
            <a:fillRect/>
          </a:stretch>
        </p:blipFill>
        <p:spPr>
          <a:xfrm>
            <a:off x="6372200" y="3075806"/>
            <a:ext cx="1728192" cy="1296144"/>
          </a:xfrm>
          <a:prstGeom prst="rect">
            <a:avLst/>
          </a:prstGeom>
          <a:solidFill>
            <a:schemeClr val="tx2">
              <a:lumMod val="60000"/>
              <a:lumOff val="40000"/>
            </a:schemeClr>
          </a:solidFill>
        </p:spPr>
        <p:style>
          <a:lnRef idx="0">
            <a:schemeClr val="accent1"/>
          </a:lnRef>
          <a:fillRef idx="3">
            <a:schemeClr val="accent1"/>
          </a:fillRef>
          <a:effectRef idx="3">
            <a:schemeClr val="accent1"/>
          </a:effectRef>
          <a:fontRef idx="minor">
            <a:schemeClr val="lt1"/>
          </a:fontRef>
        </p:style>
      </p:pic>
      <p:sp>
        <p:nvSpPr>
          <p:cNvPr id="23556" name="Title 1"/>
          <p:cNvSpPr>
            <a:spLocks noGrp="1"/>
          </p:cNvSpPr>
          <p:nvPr>
            <p:ph type="title"/>
          </p:nvPr>
        </p:nvSpPr>
        <p:spPr>
          <a:xfrm>
            <a:off x="107504" y="1"/>
            <a:ext cx="8229600" cy="544513"/>
          </a:xfrm>
        </p:spPr>
        <p:txBody>
          <a:bodyPr>
            <a:normAutofit fontScale="90000"/>
          </a:bodyPr>
          <a:lstStyle/>
          <a:p>
            <a:pPr algn="ctr">
              <a:defRPr/>
            </a:pPr>
            <a:r>
              <a:rPr lang="en-US" sz="2400" dirty="0" smtClean="0">
                <a:solidFill>
                  <a:schemeClr val="tx1"/>
                </a:solidFill>
              </a:rPr>
              <a:t/>
            </a:r>
            <a:br>
              <a:rPr lang="en-US" sz="2400" dirty="0" smtClean="0">
                <a:solidFill>
                  <a:schemeClr val="tx1"/>
                </a:solidFill>
              </a:rPr>
            </a:br>
            <a:r>
              <a:rPr lang="en-US" sz="2700" b="0" dirty="0" smtClean="0">
                <a:solidFill>
                  <a:schemeClr val="accent1">
                    <a:lumMod val="50000"/>
                  </a:schemeClr>
                </a:solidFill>
                <a:latin typeface="Times New Roman" pitchFamily="18" charset="0"/>
                <a:cs typeface="Times New Roman" pitchFamily="18" charset="0"/>
              </a:rPr>
              <a:t>ADMINISTRATION</a:t>
            </a:r>
            <a:endParaRPr lang="en-US" sz="27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ea typeface="맑은 고딕" pitchFamily="34" charset="-127"/>
              <a:cs typeface="Times New Roman" pitchFamily="18" charset="0"/>
            </a:endParaRPr>
          </a:p>
        </p:txBody>
      </p:sp>
      <p:sp>
        <p:nvSpPr>
          <p:cNvPr id="23557" name="Text Placeholder 7"/>
          <p:cNvSpPr>
            <a:spLocks noGrp="1"/>
          </p:cNvSpPr>
          <p:nvPr>
            <p:ph type="body" idx="1"/>
          </p:nvPr>
        </p:nvSpPr>
        <p:spPr>
          <a:xfrm>
            <a:off x="179512" y="699542"/>
            <a:ext cx="8172400" cy="432048"/>
          </a:xfrm>
          <a:solidFill>
            <a:schemeClr val="accent1">
              <a:lumMod val="40000"/>
              <a:lumOff val="60000"/>
            </a:schemeClr>
          </a:solidFill>
        </p:spPr>
        <p:txBody>
          <a:bodyPr>
            <a:noAutofit/>
          </a:bodyPr>
          <a:lstStyle/>
          <a:p>
            <a:pPr>
              <a:defRPr/>
            </a:pPr>
            <a:r>
              <a:rPr lang="en-US" sz="1400" dirty="0" smtClean="0">
                <a:solidFill>
                  <a:schemeClr val="tx1"/>
                </a:solidFill>
                <a:latin typeface="Times New Roman" pitchFamily="18" charset="0"/>
                <a:cs typeface="Times New Roman" pitchFamily="18" charset="0"/>
              </a:rPr>
              <a:t>THE MUNICIPALITY OF ROMA PROVIDED THROUGH PRACTICE THAT IT IS POSSIBLE AND IMPLEMENTABLE TO IMPLEMENT THE INVESTMENT IN A SHORT TIME.</a:t>
            </a:r>
            <a:endParaRPr lang="en-US" sz="1400" b="1" dirty="0" smtClean="0">
              <a:solidFill>
                <a:schemeClr val="tx1"/>
              </a:solidFill>
              <a:latin typeface="Times New Roman" pitchFamily="18" charset="0"/>
              <a:ea typeface="맑은 고딕" pitchFamily="34" charset="-127"/>
              <a:cs typeface="Times New Roman" pitchFamily="18" charset="0"/>
            </a:endParaRPr>
          </a:p>
        </p:txBody>
      </p:sp>
      <p:sp>
        <p:nvSpPr>
          <p:cNvPr id="3" name="Content Placeholder 2"/>
          <p:cNvSpPr>
            <a:spLocks noGrp="1"/>
          </p:cNvSpPr>
          <p:nvPr>
            <p:ph sz="quarter" idx="2"/>
          </p:nvPr>
        </p:nvSpPr>
        <p:spPr>
          <a:xfrm>
            <a:off x="323528" y="3147814"/>
            <a:ext cx="3960812" cy="1439862"/>
          </a:xfrm>
        </p:spPr>
        <p:txBody>
          <a:bodyPr rtlCol="0">
            <a:normAutofit/>
          </a:bodyPr>
          <a:lstStyle/>
          <a:p>
            <a:pPr algn="just">
              <a:buClr>
                <a:schemeClr val="tx1">
                  <a:lumMod val="65000"/>
                  <a:lumOff val="35000"/>
                </a:schemeClr>
              </a:buClr>
              <a:buFont typeface="Wingdings" pitchFamily="2" charset="2"/>
              <a:buChar char="Ø"/>
              <a:defRPr/>
            </a:pPr>
            <a:r>
              <a:rPr lang="en-US" sz="1400" b="1" dirty="0" smtClean="0">
                <a:solidFill>
                  <a:schemeClr val="accent1">
                    <a:lumMod val="50000"/>
                  </a:schemeClr>
                </a:solidFill>
                <a:latin typeface="Times New Roman" pitchFamily="18" charset="0"/>
                <a:cs typeface="Times New Roman" pitchFamily="18" charset="0"/>
              </a:rPr>
              <a:t>HUTCHINSON </a:t>
            </a:r>
            <a:r>
              <a:rPr lang="en-US" sz="1400" dirty="0" smtClean="0">
                <a:solidFill>
                  <a:schemeClr val="accent1">
                    <a:lumMod val="50000"/>
                  </a:schemeClr>
                </a:solidFill>
                <a:latin typeface="Times New Roman" pitchFamily="18" charset="0"/>
                <a:cs typeface="Times New Roman" pitchFamily="18" charset="0"/>
              </a:rPr>
              <a:t>has realized its investment in less than 6 months </a:t>
            </a:r>
            <a:endParaRPr lang="sr-Latn-RS" sz="1400" dirty="0" smtClean="0">
              <a:solidFill>
                <a:schemeClr val="accent1">
                  <a:lumMod val="50000"/>
                </a:schemeClr>
              </a:solidFill>
              <a:latin typeface="Times New Roman" pitchFamily="18" charset="0"/>
              <a:cs typeface="Times New Roman" pitchFamily="18" charset="0"/>
            </a:endParaRPr>
          </a:p>
          <a:p>
            <a:pPr algn="just">
              <a:buClr>
                <a:schemeClr val="tx1">
                  <a:lumMod val="65000"/>
                  <a:lumOff val="35000"/>
                </a:schemeClr>
              </a:buClr>
              <a:buFont typeface="Wingdings" pitchFamily="2" charset="2"/>
              <a:buChar char="Ø"/>
              <a:defRPr/>
            </a:pPr>
            <a:r>
              <a:rPr lang="en-US" sz="1400" dirty="0" smtClean="0">
                <a:solidFill>
                  <a:schemeClr val="accent1">
                    <a:lumMod val="50000"/>
                  </a:schemeClr>
                </a:solidFill>
                <a:latin typeface="Times New Roman" pitchFamily="18" charset="0"/>
                <a:cs typeface="Times New Roman" pitchFamily="18" charset="0"/>
              </a:rPr>
              <a:t>Building permit issued September 09, 2015 </a:t>
            </a:r>
            <a:endParaRPr lang="sr-Latn-RS" sz="1400" dirty="0" smtClean="0">
              <a:solidFill>
                <a:schemeClr val="accent1">
                  <a:lumMod val="50000"/>
                </a:schemeClr>
              </a:solidFill>
              <a:latin typeface="Times New Roman" pitchFamily="18" charset="0"/>
              <a:cs typeface="Times New Roman" pitchFamily="18" charset="0"/>
            </a:endParaRPr>
          </a:p>
          <a:p>
            <a:pPr algn="just">
              <a:buClr>
                <a:schemeClr val="tx1">
                  <a:lumMod val="65000"/>
                  <a:lumOff val="35000"/>
                </a:schemeClr>
              </a:buClr>
              <a:buFont typeface="Wingdings" pitchFamily="2" charset="2"/>
              <a:buChar char="Ø"/>
              <a:defRPr/>
            </a:pPr>
            <a:r>
              <a:rPr lang="en-US" sz="1400" dirty="0" smtClean="0">
                <a:solidFill>
                  <a:schemeClr val="accent1">
                    <a:lumMod val="50000"/>
                  </a:schemeClr>
                </a:solidFill>
                <a:latin typeface="Times New Roman" pitchFamily="18" charset="0"/>
                <a:cs typeface="Times New Roman" pitchFamily="18" charset="0"/>
              </a:rPr>
              <a:t>The grand opening was on February 27, 2016</a:t>
            </a:r>
            <a:endParaRPr lang="sr-Latn-RS" sz="1400" dirty="0">
              <a:solidFill>
                <a:schemeClr val="accent1">
                  <a:lumMod val="50000"/>
                </a:schemeClr>
              </a:solidFill>
              <a:latin typeface="Times New Roman" pitchFamily="18" charset="0"/>
              <a:cs typeface="Times New Roman" pitchFamily="18" charset="0"/>
            </a:endParaRPr>
          </a:p>
          <a:p>
            <a:pPr eaLnBrk="1" fontAlgn="auto" hangingPunct="1">
              <a:spcAft>
                <a:spcPts val="0"/>
              </a:spcAft>
              <a:buFont typeface="Wingdings 2"/>
              <a:buChar char=""/>
              <a:defRPr/>
            </a:pPr>
            <a:endParaRPr lang="sr-Latn-RS" sz="1400" dirty="0">
              <a:cs typeface="+mn-cs"/>
            </a:endParaRPr>
          </a:p>
        </p:txBody>
      </p:sp>
      <p:sp>
        <p:nvSpPr>
          <p:cNvPr id="51206" name="Content Placeholder 3"/>
          <p:cNvSpPr>
            <a:spLocks noGrp="1"/>
          </p:cNvSpPr>
          <p:nvPr>
            <p:ph sz="quarter" idx="4"/>
          </p:nvPr>
        </p:nvSpPr>
        <p:spPr>
          <a:xfrm>
            <a:off x="3995936" y="1347614"/>
            <a:ext cx="4104456" cy="1512168"/>
          </a:xfrm>
        </p:spPr>
        <p:txBody>
          <a:bodyPr>
            <a:normAutofit/>
          </a:bodyPr>
          <a:lstStyle/>
          <a:p>
            <a:pPr algn="just">
              <a:buClr>
                <a:schemeClr val="tx1">
                  <a:lumMod val="65000"/>
                  <a:lumOff val="35000"/>
                </a:schemeClr>
              </a:buClr>
              <a:buFont typeface="Wingdings" pitchFamily="2" charset="2"/>
              <a:buChar char="Ø"/>
            </a:pPr>
            <a:r>
              <a:rPr lang="en-US" sz="1400" b="1" dirty="0" smtClean="0">
                <a:solidFill>
                  <a:schemeClr val="accent1">
                    <a:lumMod val="50000"/>
                  </a:schemeClr>
                </a:solidFill>
                <a:latin typeface="Times New Roman" pitchFamily="18" charset="0"/>
                <a:cs typeface="Times New Roman" pitchFamily="18" charset="0"/>
              </a:rPr>
              <a:t>HEALTH CARE EUROPE </a:t>
            </a:r>
            <a:r>
              <a:rPr lang="en-US" sz="1400" dirty="0" smtClean="0">
                <a:solidFill>
                  <a:schemeClr val="accent1">
                    <a:lumMod val="50000"/>
                  </a:schemeClr>
                </a:solidFill>
                <a:latin typeface="Times New Roman" pitchFamily="18" charset="0"/>
                <a:cs typeface="Times New Roman" pitchFamily="18" charset="0"/>
              </a:rPr>
              <a:t>realized its investment in 10 months</a:t>
            </a:r>
            <a:endParaRPr lang="sr-Latn-RS" sz="1400" dirty="0" smtClean="0">
              <a:solidFill>
                <a:schemeClr val="accent1">
                  <a:lumMod val="50000"/>
                </a:schemeClr>
              </a:solidFill>
              <a:latin typeface="Times New Roman" pitchFamily="18" charset="0"/>
              <a:cs typeface="Times New Roman" pitchFamily="18" charset="0"/>
            </a:endParaRPr>
          </a:p>
          <a:p>
            <a:pPr algn="just">
              <a:buClr>
                <a:schemeClr val="tx1">
                  <a:lumMod val="65000"/>
                  <a:lumOff val="35000"/>
                </a:schemeClr>
              </a:buClr>
              <a:buFont typeface="Wingdings" pitchFamily="2" charset="2"/>
              <a:buChar char="Ø"/>
            </a:pPr>
            <a:r>
              <a:rPr lang="en-US" sz="1400" dirty="0" smtClean="0">
                <a:solidFill>
                  <a:schemeClr val="accent1">
                    <a:lumMod val="50000"/>
                  </a:schemeClr>
                </a:solidFill>
                <a:latin typeface="Times New Roman" pitchFamily="18" charset="0"/>
                <a:cs typeface="Times New Roman" pitchFamily="18" charset="0"/>
              </a:rPr>
              <a:t>The building permit was issued on August 06, 2014 </a:t>
            </a:r>
            <a:endParaRPr lang="sr-Latn-RS" sz="1400" dirty="0" smtClean="0">
              <a:solidFill>
                <a:schemeClr val="accent1">
                  <a:lumMod val="50000"/>
                </a:schemeClr>
              </a:solidFill>
              <a:latin typeface="Times New Roman" pitchFamily="18" charset="0"/>
              <a:cs typeface="Times New Roman" pitchFamily="18" charset="0"/>
            </a:endParaRPr>
          </a:p>
          <a:p>
            <a:pPr algn="just">
              <a:buClr>
                <a:schemeClr val="tx1">
                  <a:lumMod val="65000"/>
                  <a:lumOff val="35000"/>
                </a:schemeClr>
              </a:buClr>
              <a:buFont typeface="Wingdings" pitchFamily="2" charset="2"/>
              <a:buChar char="Ø"/>
            </a:pPr>
            <a:r>
              <a:rPr lang="en-US" sz="1400" dirty="0" smtClean="0">
                <a:solidFill>
                  <a:schemeClr val="accent1">
                    <a:lumMod val="50000"/>
                  </a:schemeClr>
                </a:solidFill>
                <a:latin typeface="Times New Roman" pitchFamily="18" charset="0"/>
                <a:cs typeface="Times New Roman" pitchFamily="18" charset="0"/>
              </a:rPr>
              <a:t>The grand opening was on June 28, 2015</a:t>
            </a:r>
            <a:endParaRPr lang="en-US" sz="1400" dirty="0" smtClean="0">
              <a:solidFill>
                <a:schemeClr val="accent1">
                  <a:lumMod val="50000"/>
                </a:schemeClr>
              </a:solidFill>
              <a:latin typeface="Times New Roman" pitchFamily="18" charset="0"/>
              <a:ea typeface="맑은 고딕" pitchFamily="34" charset="-127"/>
              <a:cs typeface="Times New Roman" pitchFamily="18" charset="0"/>
            </a:endParaRPr>
          </a:p>
        </p:txBody>
      </p:sp>
      <p:pic>
        <p:nvPicPr>
          <p:cNvPr id="51207" name="Picture 5"/>
          <p:cNvPicPr>
            <a:picLocks noChangeAspect="1"/>
          </p:cNvPicPr>
          <p:nvPr/>
        </p:nvPicPr>
        <p:blipFill>
          <a:blip r:embed="rId3" cstate="print"/>
          <a:srcRect/>
          <a:stretch>
            <a:fillRect/>
          </a:stretch>
        </p:blipFill>
        <p:spPr bwMode="auto">
          <a:xfrm>
            <a:off x="2051720" y="1491630"/>
            <a:ext cx="1885950" cy="1427163"/>
          </a:xfrm>
          <a:prstGeom prst="rect">
            <a:avLst/>
          </a:prstGeom>
          <a:noFill/>
          <a:ln w="9525">
            <a:solidFill>
              <a:schemeClr val="bg2">
                <a:lumMod val="50000"/>
              </a:schemeClr>
            </a:solidFill>
            <a:miter lim="800000"/>
            <a:headEnd/>
            <a:tailEnd/>
          </a:ln>
        </p:spPr>
      </p:pic>
      <p:pic>
        <p:nvPicPr>
          <p:cNvPr id="51208" name="Picture 6"/>
          <p:cNvPicPr>
            <a:picLocks noChangeAspect="1"/>
          </p:cNvPicPr>
          <p:nvPr/>
        </p:nvPicPr>
        <p:blipFill>
          <a:blip r:embed="rId4" cstate="print"/>
          <a:srcRect/>
          <a:stretch>
            <a:fillRect/>
          </a:stretch>
        </p:blipFill>
        <p:spPr bwMode="auto">
          <a:xfrm>
            <a:off x="107504" y="1491630"/>
            <a:ext cx="1900237" cy="1436687"/>
          </a:xfrm>
          <a:prstGeom prst="rect">
            <a:avLst/>
          </a:prstGeom>
          <a:noFill/>
          <a:ln w="9525">
            <a:solidFill>
              <a:schemeClr val="bg2">
                <a:lumMod val="50000"/>
              </a:schemeClr>
            </a:solidFill>
            <a:miter lim="800000"/>
            <a:headEnd/>
            <a:tailEnd/>
          </a:ln>
        </p:spPr>
      </p:pic>
      <p:pic>
        <p:nvPicPr>
          <p:cNvPr id="51209" name="Picture 11"/>
          <p:cNvPicPr>
            <a:picLocks noChangeAspect="1"/>
          </p:cNvPicPr>
          <p:nvPr/>
        </p:nvPicPr>
        <p:blipFill>
          <a:blip r:embed="rId5" cstate="print"/>
          <a:srcRect/>
          <a:stretch>
            <a:fillRect/>
          </a:stretch>
        </p:blipFill>
        <p:spPr bwMode="auto">
          <a:xfrm>
            <a:off x="4499992" y="3075806"/>
            <a:ext cx="1800200" cy="1292672"/>
          </a:xfrm>
          <a:prstGeom prst="rect">
            <a:avLst/>
          </a:prstGeom>
          <a:noFill/>
          <a:ln w="9525">
            <a:solidFill>
              <a:schemeClr val="bg2">
                <a:lumMod val="50000"/>
              </a:schemeClr>
            </a:solidFill>
            <a:miter lim="800000"/>
            <a:headEnd/>
            <a:tailEnd/>
          </a:ln>
        </p:spPr>
      </p:pic>
      <p:pic>
        <p:nvPicPr>
          <p:cNvPr id="13" name="Picture 4" descr="&amp;Rcy;&amp;iecy;&amp;zcy;&amp;ucy;&amp;lcy;&amp;tcy;&amp;acy;&amp;tcy; &amp;scy;&amp;lcy;&amp;icy;&amp;kcy;&amp;acy; &amp;zcy;&amp;acy; healthcare europe ruma"/>
          <p:cNvPicPr>
            <a:picLocks noChangeAspect="1" noChangeArrowheads="1"/>
          </p:cNvPicPr>
          <p:nvPr/>
        </p:nvPicPr>
        <p:blipFill>
          <a:blip r:embed="rId6" cstate="print"/>
          <a:srcRect/>
          <a:stretch>
            <a:fillRect/>
          </a:stretch>
        </p:blipFill>
        <p:spPr bwMode="auto">
          <a:xfrm>
            <a:off x="5076056" y="4659982"/>
            <a:ext cx="2266950" cy="263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 uri="{91240B29-F687-4F45-9708-019B960494DF}"/>
          </a:extLst>
        </p:spPr>
      </p:pic>
      <p:pic>
        <p:nvPicPr>
          <p:cNvPr id="14" name="Picture 13"/>
          <p:cNvPicPr>
            <a:picLocks noChangeAspect="1"/>
          </p:cNvPicPr>
          <p:nvPr/>
        </p:nvPicPr>
        <p:blipFill>
          <a:blip r:embed="rId7" cstate="print"/>
          <a:stretch>
            <a:fillRect/>
          </a:stretch>
        </p:blipFill>
        <p:spPr>
          <a:xfrm>
            <a:off x="1259632" y="4299942"/>
            <a:ext cx="1728192" cy="9875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6" descr="http://www.ruma.rs/portal2/jupgrade/templates/mx_joofree9/images/logo/logo.png"/>
          <p:cNvPicPr>
            <a:picLocks noChangeAspect="1" noChangeArrowheads="1"/>
          </p:cNvPicPr>
          <p:nvPr/>
        </p:nvPicPr>
        <p:blipFill>
          <a:blip r:embed="rId8"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544" y="0"/>
            <a:ext cx="9144000" cy="612775"/>
          </a:xfrm>
        </p:spPr>
        <p:txBody>
          <a:bodyPr>
            <a:normAutofit fontScale="90000"/>
          </a:bodyPr>
          <a:lstStyle/>
          <a:p>
            <a:pPr algn="ctr">
              <a:defRPr/>
            </a:pPr>
            <a:r>
              <a:rPr lang="en-US" sz="2400" dirty="0" smtClean="0"/>
              <a:t/>
            </a:r>
            <a:br>
              <a:rPr lang="en-US" sz="2400" dirty="0" smtClean="0"/>
            </a:br>
            <a:r>
              <a:rPr lang="en-US" sz="2400" b="0" dirty="0" smtClean="0">
                <a:solidFill>
                  <a:schemeClr val="accent1">
                    <a:lumMod val="50000"/>
                  </a:schemeClr>
                </a:solidFill>
                <a:latin typeface="Times New Roman" pitchFamily="18" charset="0"/>
                <a:cs typeface="Times New Roman" pitchFamily="18" charset="0"/>
              </a:rPr>
              <a:t>LOCAL ECONOMIC DEVELOPMENT DEPARTMENT</a:t>
            </a:r>
            <a:endParaRPr lang="sr-Latn-RS" sz="24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79512" y="627534"/>
            <a:ext cx="7776864" cy="3024336"/>
          </a:xfrm>
        </p:spPr>
        <p:txBody>
          <a:bodyPr>
            <a:normAutofit/>
          </a:bodyPr>
          <a:lstStyle/>
          <a:p>
            <a:pPr algn="just">
              <a:buFont typeface="Arial" charset="0"/>
              <a:buChar char="•"/>
              <a:defRPr/>
            </a:pPr>
            <a:r>
              <a:rPr lang="en-US" sz="1400" dirty="0" smtClean="0">
                <a:solidFill>
                  <a:schemeClr val="accent1">
                    <a:lumMod val="50000"/>
                  </a:schemeClr>
                </a:solidFill>
                <a:latin typeface="Times New Roman" pitchFamily="18" charset="0"/>
                <a:cs typeface="Times New Roman" pitchFamily="18" charset="0"/>
              </a:rPr>
              <a:t>OLER </a:t>
            </a:r>
            <a:r>
              <a:rPr lang="en-US" sz="1400" b="1" dirty="0" smtClean="0">
                <a:solidFill>
                  <a:schemeClr val="accent1">
                    <a:lumMod val="50000"/>
                  </a:schemeClr>
                </a:solidFill>
                <a:latin typeface="Times New Roman" pitchFamily="18" charset="0"/>
                <a:cs typeface="Times New Roman" pitchFamily="18" charset="0"/>
              </a:rPr>
              <a:t>actively cooperates </a:t>
            </a:r>
            <a:r>
              <a:rPr lang="en-US" sz="1400" dirty="0" smtClean="0">
                <a:solidFill>
                  <a:schemeClr val="accent1">
                    <a:lumMod val="50000"/>
                  </a:schemeClr>
                </a:solidFill>
                <a:latin typeface="Times New Roman" pitchFamily="18" charset="0"/>
                <a:cs typeface="Times New Roman" pitchFamily="18" charset="0"/>
              </a:rPr>
              <a:t>with institutions of higher hierarchical level (ministries, provincial secretariats), </a:t>
            </a:r>
            <a:r>
              <a:rPr lang="sr-Latn-RS" sz="1400" dirty="0" smtClean="0">
                <a:solidFill>
                  <a:schemeClr val="accent1">
                    <a:lumMod val="50000"/>
                  </a:schemeClr>
                </a:solidFill>
                <a:latin typeface="Times New Roman" pitchFamily="18" charset="0"/>
                <a:cs typeface="Times New Roman" pitchFamily="18" charset="0"/>
              </a:rPr>
              <a:t>PKS</a:t>
            </a:r>
            <a:r>
              <a:rPr lang="en-US" sz="1400" dirty="0" smtClean="0">
                <a:solidFill>
                  <a:schemeClr val="accent1">
                    <a:lumMod val="50000"/>
                  </a:schemeClr>
                </a:solidFill>
                <a:latin typeface="Times New Roman" pitchFamily="18" charset="0"/>
                <a:cs typeface="Times New Roman" pitchFamily="18" charset="0"/>
              </a:rPr>
              <a:t>, S</a:t>
            </a:r>
            <a:r>
              <a:rPr lang="sr-Latn-RS" sz="1400" dirty="0" smtClean="0">
                <a:solidFill>
                  <a:schemeClr val="accent1">
                    <a:lumMod val="50000"/>
                  </a:schemeClr>
                </a:solidFill>
                <a:latin typeface="Times New Roman" pitchFamily="18" charset="0"/>
                <a:cs typeface="Times New Roman" pitchFamily="18" charset="0"/>
              </a:rPr>
              <a:t>KGO</a:t>
            </a:r>
            <a:r>
              <a:rPr lang="en-US" sz="1400" dirty="0" smtClean="0">
                <a:solidFill>
                  <a:schemeClr val="accent1">
                    <a:lumMod val="50000"/>
                  </a:schemeClr>
                </a:solidFill>
                <a:latin typeface="Times New Roman" pitchFamily="18" charset="0"/>
                <a:cs typeface="Times New Roman" pitchFamily="18" charset="0"/>
              </a:rPr>
              <a:t>, NALED and others.</a:t>
            </a:r>
            <a:endParaRPr lang="sr-Latn-RS" sz="1400" dirty="0" smtClean="0">
              <a:solidFill>
                <a:schemeClr val="accent1">
                  <a:lumMod val="50000"/>
                </a:schemeClr>
              </a:solidFill>
              <a:latin typeface="Times New Roman" pitchFamily="18" charset="0"/>
              <a:cs typeface="Times New Roman" pitchFamily="18" charset="0"/>
            </a:endParaRPr>
          </a:p>
          <a:p>
            <a:pPr algn="just">
              <a:buFont typeface="Arial" charset="0"/>
              <a:buChar char="•"/>
              <a:defRPr/>
            </a:pPr>
            <a:r>
              <a:rPr lang="en-US" sz="1400" dirty="0" smtClean="0">
                <a:solidFill>
                  <a:schemeClr val="accent1">
                    <a:lumMod val="50000"/>
                  </a:schemeClr>
                </a:solidFill>
                <a:latin typeface="Times New Roman" pitchFamily="18" charset="0"/>
                <a:cs typeface="Times New Roman" pitchFamily="18" charset="0"/>
              </a:rPr>
              <a:t>OLER is </a:t>
            </a:r>
            <a:r>
              <a:rPr lang="en-US" sz="1400" b="1" dirty="0" smtClean="0">
                <a:solidFill>
                  <a:schemeClr val="accent1">
                    <a:lumMod val="50000"/>
                  </a:schemeClr>
                </a:solidFill>
                <a:latin typeface="Times New Roman" pitchFamily="18" charset="0"/>
                <a:cs typeface="Times New Roman" pitchFamily="18" charset="0"/>
              </a:rPr>
              <a:t>responsible for the development of the municipality </a:t>
            </a:r>
            <a:r>
              <a:rPr lang="en-US" sz="1400" dirty="0" smtClean="0">
                <a:solidFill>
                  <a:schemeClr val="accent1">
                    <a:lumMod val="50000"/>
                  </a:schemeClr>
                </a:solidFill>
                <a:latin typeface="Times New Roman" pitchFamily="18" charset="0"/>
                <a:cs typeface="Times New Roman" pitchFamily="18" charset="0"/>
              </a:rPr>
              <a:t>through various project activities, applying for national, bilateral and EU funds.</a:t>
            </a:r>
            <a:endParaRPr lang="sr-Latn-RS" sz="1400" dirty="0" smtClean="0">
              <a:solidFill>
                <a:schemeClr val="accent1">
                  <a:lumMod val="50000"/>
                </a:schemeClr>
              </a:solidFill>
              <a:latin typeface="Times New Roman" pitchFamily="18" charset="0"/>
              <a:cs typeface="Times New Roman" pitchFamily="18" charset="0"/>
            </a:endParaRPr>
          </a:p>
          <a:p>
            <a:pPr algn="just">
              <a:buFont typeface="Arial" charset="0"/>
              <a:buChar char="•"/>
              <a:defRPr/>
            </a:pPr>
            <a:r>
              <a:rPr lang="en-US" sz="1400" dirty="0" smtClean="0">
                <a:solidFill>
                  <a:schemeClr val="accent1">
                    <a:lumMod val="50000"/>
                  </a:schemeClr>
                </a:solidFill>
                <a:latin typeface="Times New Roman" pitchFamily="18" charset="0"/>
                <a:cs typeface="Times New Roman" pitchFamily="18" charset="0"/>
              </a:rPr>
              <a:t>OLER has </a:t>
            </a:r>
            <a:r>
              <a:rPr lang="en-US" sz="1400" b="1" dirty="0" smtClean="0">
                <a:solidFill>
                  <a:schemeClr val="accent1">
                    <a:lumMod val="50000"/>
                  </a:schemeClr>
                </a:solidFill>
                <a:latin typeface="Times New Roman" pitchFamily="18" charset="0"/>
                <a:cs typeface="Times New Roman" pitchFamily="18" charset="0"/>
              </a:rPr>
              <a:t>up-to-date databases</a:t>
            </a:r>
            <a:r>
              <a:rPr lang="en-US" sz="1400" dirty="0" smtClean="0">
                <a:solidFill>
                  <a:schemeClr val="accent1">
                    <a:lumMod val="50000"/>
                  </a:schemeClr>
                </a:solidFill>
                <a:latin typeface="Times New Roman" pitchFamily="18" charset="0"/>
                <a:cs typeface="Times New Roman" pitchFamily="18" charset="0"/>
              </a:rPr>
              <a:t>: database of entrepreneurs, database of business entities, database of domestic investors, database of foreign investors, database of investment sites, database / cadastre of projects.</a:t>
            </a:r>
            <a:endParaRPr lang="sr-Latn-RS" sz="1400" dirty="0" smtClean="0">
              <a:solidFill>
                <a:schemeClr val="accent1">
                  <a:lumMod val="50000"/>
                </a:schemeClr>
              </a:solidFill>
              <a:latin typeface="Times New Roman" pitchFamily="18" charset="0"/>
              <a:cs typeface="Times New Roman" pitchFamily="18" charset="0"/>
            </a:endParaRPr>
          </a:p>
          <a:p>
            <a:pPr algn="just">
              <a:buFont typeface="Arial" charset="0"/>
              <a:buChar char="•"/>
              <a:defRPr/>
            </a:pPr>
            <a:r>
              <a:rPr lang="en-US" sz="1400" dirty="0" smtClean="0">
                <a:solidFill>
                  <a:schemeClr val="accent1">
                    <a:lumMod val="50000"/>
                  </a:schemeClr>
                </a:solidFill>
                <a:latin typeface="Times New Roman" pitchFamily="18" charset="0"/>
                <a:cs typeface="Times New Roman" pitchFamily="18" charset="0"/>
              </a:rPr>
              <a:t>OLER employees participate in </a:t>
            </a:r>
            <a:r>
              <a:rPr lang="en-US" sz="1400" b="1" dirty="0" smtClean="0">
                <a:solidFill>
                  <a:schemeClr val="accent1">
                    <a:lumMod val="50000"/>
                  </a:schemeClr>
                </a:solidFill>
                <a:latin typeface="Times New Roman" pitchFamily="18" charset="0"/>
                <a:cs typeface="Times New Roman" pitchFamily="18" charset="0"/>
              </a:rPr>
              <a:t>education and training </a:t>
            </a:r>
            <a:r>
              <a:rPr lang="en-US" sz="1400" dirty="0" smtClean="0">
                <a:solidFill>
                  <a:schemeClr val="accent1">
                    <a:lumMod val="50000"/>
                  </a:schemeClr>
                </a:solidFill>
                <a:latin typeface="Times New Roman" pitchFamily="18" charset="0"/>
                <a:cs typeface="Times New Roman" pitchFamily="18" charset="0"/>
              </a:rPr>
              <a:t>relevant to the work of the department.</a:t>
            </a:r>
            <a:endParaRPr lang="sr-Latn-RS" sz="1400" dirty="0" smtClean="0">
              <a:solidFill>
                <a:schemeClr val="accent1">
                  <a:lumMod val="50000"/>
                </a:schemeClr>
              </a:solidFill>
              <a:latin typeface="Times New Roman" pitchFamily="18" charset="0"/>
              <a:cs typeface="Times New Roman" pitchFamily="18" charset="0"/>
            </a:endParaRPr>
          </a:p>
          <a:p>
            <a:pPr algn="just">
              <a:buFont typeface="Arial" charset="0"/>
              <a:buChar char="•"/>
              <a:defRPr/>
            </a:pPr>
            <a:r>
              <a:rPr lang="en-US" sz="1400" dirty="0" smtClean="0">
                <a:solidFill>
                  <a:schemeClr val="accent1">
                    <a:lumMod val="50000"/>
                  </a:schemeClr>
                </a:solidFill>
                <a:latin typeface="Times New Roman" pitchFamily="18" charset="0"/>
                <a:cs typeface="Times New Roman" pitchFamily="18" charset="0"/>
              </a:rPr>
              <a:t>OLER prepares </a:t>
            </a:r>
            <a:r>
              <a:rPr lang="en-US" sz="1400" b="1" dirty="0" smtClean="0">
                <a:solidFill>
                  <a:schemeClr val="accent1">
                    <a:lumMod val="50000"/>
                  </a:schemeClr>
                </a:solidFill>
                <a:latin typeface="Times New Roman" pitchFamily="18" charset="0"/>
                <a:cs typeface="Times New Roman" pitchFamily="18" charset="0"/>
              </a:rPr>
              <a:t>promotional materials</a:t>
            </a:r>
            <a:r>
              <a:rPr lang="en-US" sz="1400" dirty="0" smtClean="0">
                <a:solidFill>
                  <a:schemeClr val="accent1">
                    <a:lumMod val="50000"/>
                  </a:schemeClr>
                </a:solidFill>
                <a:latin typeface="Times New Roman" pitchFamily="18" charset="0"/>
                <a:cs typeface="Times New Roman" pitchFamily="18" charset="0"/>
              </a:rPr>
              <a:t>.</a:t>
            </a:r>
            <a:endParaRPr lang="sr-Latn-RS" sz="1400" dirty="0" smtClean="0">
              <a:solidFill>
                <a:schemeClr val="accent1">
                  <a:lumMod val="50000"/>
                </a:schemeClr>
              </a:solidFill>
              <a:latin typeface="Times New Roman" pitchFamily="18" charset="0"/>
              <a:cs typeface="Times New Roman" pitchFamily="18" charset="0"/>
            </a:endParaRPr>
          </a:p>
        </p:txBody>
      </p:sp>
      <p:pic>
        <p:nvPicPr>
          <p:cNvPr id="7" name="Picture 7"/>
          <p:cNvPicPr>
            <a:picLocks noChangeAspect="1"/>
          </p:cNvPicPr>
          <p:nvPr/>
        </p:nvPicPr>
        <p:blipFill>
          <a:blip r:embed="rId2" cstate="print"/>
          <a:srcRect/>
          <a:stretch>
            <a:fillRect/>
          </a:stretch>
        </p:blipFill>
        <p:spPr bwMode="auto">
          <a:xfrm rot="839521">
            <a:off x="5988433" y="3679084"/>
            <a:ext cx="2002487" cy="124073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6"/>
          <p:cNvPicPr>
            <a:picLocks noChangeAspect="1"/>
          </p:cNvPicPr>
          <p:nvPr/>
        </p:nvPicPr>
        <p:blipFill>
          <a:blip r:embed="rId3" cstate="print"/>
          <a:srcRect/>
          <a:stretch>
            <a:fillRect/>
          </a:stretch>
        </p:blipFill>
        <p:spPr bwMode="auto">
          <a:xfrm rot="20917900">
            <a:off x="849192" y="3637332"/>
            <a:ext cx="2160288" cy="11648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8" descr="grb.jpg"/>
          <p:cNvPicPr>
            <a:picLocks noChangeAspect="1"/>
          </p:cNvPicPr>
          <p:nvPr/>
        </p:nvPicPr>
        <p:blipFill>
          <a:blip r:embed="rId4" cstate="print"/>
          <a:stretch>
            <a:fillRect/>
          </a:stretch>
        </p:blipFill>
        <p:spPr>
          <a:xfrm>
            <a:off x="3707904" y="3507854"/>
            <a:ext cx="1656184" cy="14797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Picture 16" descr="http://www.ruma.rs/portal2/jupgrade/templates/mx_joofree9/images/logo/logo.png"/>
          <p:cNvPicPr>
            <a:picLocks noChangeAspect="1" noChangeArrowheads="1"/>
          </p:cNvPicPr>
          <p:nvPr/>
        </p:nvPicPr>
        <p:blipFill>
          <a:blip r:embed="rId5"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552" y="0"/>
            <a:ext cx="9144000" cy="688980"/>
          </a:xfrm>
        </p:spPr>
        <p:txBody>
          <a:bodyPr>
            <a:normAutofit/>
          </a:bodyPr>
          <a:lstStyle/>
          <a:p>
            <a:pPr algn="ctr">
              <a:defRPr/>
            </a:pPr>
            <a:r>
              <a:rPr lang="en-US" sz="2400" dirty="0" smtClean="0">
                <a:solidFill>
                  <a:schemeClr val="accent1">
                    <a:lumMod val="50000"/>
                  </a:schemeClr>
                </a:solidFill>
                <a:latin typeface="Times New Roman" pitchFamily="18" charset="0"/>
                <a:cs typeface="Times New Roman" pitchFamily="18" charset="0"/>
              </a:rPr>
              <a:t>PARTICIPATIVE BUDGETING</a:t>
            </a:r>
            <a:endParaRPr lang="sr-Latn-RS" sz="2400" cap="none" dirty="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179512" y="699542"/>
            <a:ext cx="7992888" cy="4320479"/>
          </a:xfrm>
        </p:spPr>
        <p:txBody>
          <a:bodyPr numCol="2" spcCol="365760">
            <a:normAutofit/>
          </a:bodyPr>
          <a:lstStyle/>
          <a:p>
            <a:pPr algn="just">
              <a:defRPr/>
            </a:pPr>
            <a:r>
              <a:rPr lang="en-US" sz="1400" b="1" dirty="0" smtClean="0">
                <a:solidFill>
                  <a:schemeClr val="accent1">
                    <a:lumMod val="50000"/>
                  </a:schemeClr>
                </a:solidFill>
                <a:latin typeface="Times New Roman" pitchFamily="18" charset="0"/>
                <a:cs typeface="Times New Roman" pitchFamily="18" charset="0"/>
              </a:rPr>
              <a:t>The Municipality of </a:t>
            </a:r>
            <a:r>
              <a:rPr lang="en-US" sz="1400" b="1" dirty="0" err="1" smtClean="0">
                <a:solidFill>
                  <a:schemeClr val="accent1">
                    <a:lumMod val="50000"/>
                  </a:schemeClr>
                </a:solidFill>
                <a:latin typeface="Times New Roman" pitchFamily="18" charset="0"/>
                <a:cs typeface="Times New Roman" pitchFamily="18" charset="0"/>
              </a:rPr>
              <a:t>Ruma</a:t>
            </a:r>
            <a:r>
              <a:rPr lang="en-US" sz="1400" b="1"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conducted a </a:t>
            </a:r>
            <a:r>
              <a:rPr lang="en-US" sz="1400" b="1" dirty="0" err="1" smtClean="0">
                <a:solidFill>
                  <a:schemeClr val="accent1">
                    <a:lumMod val="50000"/>
                  </a:schemeClr>
                </a:solidFill>
                <a:latin typeface="Times New Roman" pitchFamily="18" charset="0"/>
                <a:cs typeface="Times New Roman" pitchFamily="18" charset="0"/>
              </a:rPr>
              <a:t>participat</a:t>
            </a:r>
            <a:r>
              <a:rPr lang="sr-Latn-RS" sz="1400" b="1" dirty="0" smtClean="0">
                <a:solidFill>
                  <a:schemeClr val="accent1">
                    <a:lumMod val="50000"/>
                  </a:schemeClr>
                </a:solidFill>
                <a:latin typeface="Times New Roman" pitchFamily="18" charset="0"/>
                <a:cs typeface="Times New Roman" pitchFamily="18" charset="0"/>
              </a:rPr>
              <a:t>ive</a:t>
            </a:r>
            <a:r>
              <a:rPr lang="en-US" sz="1400" b="1" dirty="0" smtClean="0">
                <a:solidFill>
                  <a:schemeClr val="accent1">
                    <a:lumMod val="50000"/>
                  </a:schemeClr>
                </a:solidFill>
                <a:latin typeface="Times New Roman" pitchFamily="18" charset="0"/>
                <a:cs typeface="Times New Roman" pitchFamily="18" charset="0"/>
              </a:rPr>
              <a:t> budgeting process</a:t>
            </a:r>
            <a:r>
              <a:rPr lang="sr-Latn-RS" sz="1400" dirty="0" smtClean="0">
                <a:solidFill>
                  <a:schemeClr val="accent1">
                    <a:lumMod val="50000"/>
                  </a:schemeClr>
                </a:solidFill>
                <a:latin typeface="Times New Roman" pitchFamily="18" charset="0"/>
                <a:cs typeface="Times New Roman" pitchFamily="18" charset="0"/>
              </a:rPr>
              <a:t>. </a:t>
            </a:r>
            <a:r>
              <a:rPr lang="en-US" sz="1400" dirty="0" err="1" smtClean="0">
                <a:solidFill>
                  <a:schemeClr val="accent1">
                    <a:lumMod val="50000"/>
                  </a:schemeClr>
                </a:solidFill>
                <a:latin typeface="Times New Roman" pitchFamily="18" charset="0"/>
                <a:cs typeface="Times New Roman" pitchFamily="18" charset="0"/>
              </a:rPr>
              <a:t>Participat</a:t>
            </a:r>
            <a:r>
              <a:rPr lang="sr-Latn-RS" sz="1400" dirty="0" smtClean="0">
                <a:solidFill>
                  <a:schemeClr val="accent1">
                    <a:lumMod val="50000"/>
                  </a:schemeClr>
                </a:solidFill>
                <a:latin typeface="Times New Roman" pitchFamily="18" charset="0"/>
                <a:cs typeface="Times New Roman" pitchFamily="18" charset="0"/>
              </a:rPr>
              <a:t>ive</a:t>
            </a:r>
            <a:r>
              <a:rPr lang="en-US" sz="1400" dirty="0" smtClean="0">
                <a:solidFill>
                  <a:schemeClr val="accent1">
                    <a:lumMod val="50000"/>
                  </a:schemeClr>
                </a:solidFill>
                <a:latin typeface="Times New Roman" pitchFamily="18" charset="0"/>
                <a:cs typeface="Times New Roman" pitchFamily="18" charset="0"/>
              </a:rPr>
              <a:t> budgeting is a process that involves citizens and other stakeholders in setting priorities and adopting spending plans within the local government budget.</a:t>
            </a:r>
            <a:endParaRPr lang="sr-Latn-RS" sz="1400" dirty="0" smtClean="0">
              <a:solidFill>
                <a:schemeClr val="accent1">
                  <a:lumMod val="50000"/>
                </a:schemeClr>
              </a:solidFill>
              <a:latin typeface="Times New Roman" pitchFamily="18" charset="0"/>
              <a:cs typeface="Times New Roman" pitchFamily="18" charset="0"/>
            </a:endParaRPr>
          </a:p>
          <a:p>
            <a:pPr algn="just">
              <a:defRPr/>
            </a:pP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The process took place in several stages:</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endParaRPr lang="sr-Latn-RS" sz="1400" b="1" dirty="0" smtClean="0">
              <a:solidFill>
                <a:schemeClr val="accent1">
                  <a:lumMod val="50000"/>
                </a:schemeClr>
              </a:solidFill>
              <a:latin typeface="Times New Roman" pitchFamily="18" charset="0"/>
              <a:cs typeface="Times New Roman" pitchFamily="18" charset="0"/>
            </a:endParaRPr>
          </a:p>
          <a:p>
            <a:pPr algn="just">
              <a:defRPr/>
            </a:pPr>
            <a:r>
              <a:rPr lang="en-US" sz="1200" b="1" dirty="0" smtClean="0">
                <a:solidFill>
                  <a:schemeClr val="accent1">
                    <a:lumMod val="50000"/>
                  </a:schemeClr>
                </a:solidFill>
                <a:latin typeface="Times New Roman" pitchFamily="18" charset="0"/>
                <a:cs typeface="Times New Roman" pitchFamily="18" charset="0"/>
              </a:rPr>
              <a:t>1. </a:t>
            </a:r>
            <a:r>
              <a:rPr lang="en-US" sz="1400" b="1" dirty="0" smtClean="0">
                <a:solidFill>
                  <a:schemeClr val="accent1">
                    <a:lumMod val="50000"/>
                  </a:schemeClr>
                </a:solidFill>
                <a:latin typeface="Times New Roman" pitchFamily="18" charset="0"/>
                <a:cs typeface="Times New Roman" pitchFamily="18" charset="0"/>
              </a:rPr>
              <a:t>Collection of project proposals </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2. Processing the ideas collected</a:t>
            </a:r>
            <a:r>
              <a:rPr lang="en-US" sz="1400" dirty="0" smtClean="0">
                <a:solidFill>
                  <a:schemeClr val="accent1">
                    <a:lumMod val="50000"/>
                  </a:schemeClr>
                </a:solidFill>
                <a:latin typeface="Times New Roman" pitchFamily="18" charset="0"/>
                <a:cs typeface="Times New Roman" pitchFamily="18" charset="0"/>
              </a:rPr>
              <a:t>, forming a list of projects to be found on the survey questionnaire</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3.Final List of Proposals </a:t>
            </a:r>
            <a:r>
              <a:rPr lang="en-US" sz="1400" dirty="0" smtClean="0">
                <a:solidFill>
                  <a:schemeClr val="accent1">
                    <a:lumMod val="50000"/>
                  </a:schemeClr>
                </a:solidFill>
                <a:latin typeface="Times New Roman" pitchFamily="18" charset="0"/>
                <a:cs typeface="Times New Roman" pitchFamily="18" charset="0"/>
              </a:rPr>
              <a:t>- opinion to the Economic Council, associations to give their opinion</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4. Ballot paper </a:t>
            </a:r>
            <a:endParaRPr lang="en-US" sz="1400" b="1" dirty="0" smtClean="0">
              <a:solidFill>
                <a:schemeClr val="tx1"/>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5.Projects with the highest votes</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6.</a:t>
            </a:r>
            <a:r>
              <a:rPr lang="en-US" sz="1400" dirty="0" smtClean="0">
                <a:solidFill>
                  <a:schemeClr val="accent1">
                    <a:lumMod val="50000"/>
                  </a:schemeClr>
                </a:solidFill>
                <a:latin typeface="Times New Roman" pitchFamily="18" charset="0"/>
                <a:cs typeface="Times New Roman" pitchFamily="18" charset="0"/>
              </a:rPr>
              <a:t> </a:t>
            </a:r>
            <a:r>
              <a:rPr lang="en-US" sz="1400" b="1" dirty="0" smtClean="0">
                <a:solidFill>
                  <a:schemeClr val="accent1">
                    <a:lumMod val="50000"/>
                  </a:schemeClr>
                </a:solidFill>
                <a:latin typeface="Times New Roman" pitchFamily="18" charset="0"/>
                <a:cs typeface="Times New Roman" pitchFamily="18" charset="0"/>
              </a:rPr>
              <a:t>Within the </a:t>
            </a:r>
            <a:r>
              <a:rPr lang="sr-Latn-RS" sz="1400" b="1" dirty="0" smtClean="0">
                <a:solidFill>
                  <a:schemeClr val="accent1">
                    <a:lumMod val="50000"/>
                  </a:schemeClr>
                </a:solidFill>
                <a:latin typeface="Times New Roman" pitchFamily="18" charset="0"/>
                <a:cs typeface="Times New Roman" pitchFamily="18" charset="0"/>
              </a:rPr>
              <a:t>six</a:t>
            </a:r>
            <a:r>
              <a:rPr lang="en-US" sz="1400" b="1" dirty="0" err="1" smtClean="0">
                <a:solidFill>
                  <a:schemeClr val="accent1">
                    <a:lumMod val="50000"/>
                  </a:schemeClr>
                </a:solidFill>
                <a:latin typeface="Times New Roman" pitchFamily="18" charset="0"/>
                <a:cs typeface="Times New Roman" pitchFamily="18" charset="0"/>
              </a:rPr>
              <a:t>th</a:t>
            </a:r>
            <a:r>
              <a:rPr lang="en-US" sz="1400" b="1" dirty="0" smtClean="0">
                <a:solidFill>
                  <a:schemeClr val="accent1">
                    <a:lumMod val="50000"/>
                  </a:schemeClr>
                </a:solidFill>
                <a:latin typeface="Times New Roman" pitchFamily="18" charset="0"/>
                <a:cs typeface="Times New Roman" pitchFamily="18" charset="0"/>
              </a:rPr>
              <a:t> cycle</a:t>
            </a:r>
            <a:r>
              <a:rPr lang="en-US" sz="1400" dirty="0" smtClean="0">
                <a:solidFill>
                  <a:schemeClr val="accent1">
                    <a:lumMod val="50000"/>
                  </a:schemeClr>
                </a:solidFill>
                <a:latin typeface="Times New Roman" pitchFamily="18" charset="0"/>
                <a:cs typeface="Times New Roman" pitchFamily="18" charset="0"/>
              </a:rPr>
              <a:t> </a:t>
            </a:r>
            <a:r>
              <a:rPr lang="en-US" sz="1400" dirty="0" err="1" smtClean="0">
                <a:solidFill>
                  <a:schemeClr val="accent1">
                    <a:lumMod val="50000"/>
                  </a:schemeClr>
                </a:solidFill>
                <a:latin typeface="Times New Roman" pitchFamily="18" charset="0"/>
                <a:cs typeface="Times New Roman" pitchFamily="18" charset="0"/>
              </a:rPr>
              <a:t>participat</a:t>
            </a:r>
            <a:r>
              <a:rPr lang="sr-Latn-RS" sz="1400" dirty="0" smtClean="0">
                <a:solidFill>
                  <a:schemeClr val="accent1">
                    <a:lumMod val="50000"/>
                  </a:schemeClr>
                </a:solidFill>
                <a:latin typeface="Times New Roman" pitchFamily="18" charset="0"/>
                <a:cs typeface="Times New Roman" pitchFamily="18" charset="0"/>
              </a:rPr>
              <a:t>ive</a:t>
            </a:r>
            <a:r>
              <a:rPr lang="en-US" sz="1400" dirty="0" smtClean="0">
                <a:solidFill>
                  <a:schemeClr val="accent1">
                    <a:lumMod val="50000"/>
                  </a:schemeClr>
                </a:solidFill>
                <a:latin typeface="Times New Roman" pitchFamily="18" charset="0"/>
                <a:cs typeface="Times New Roman" pitchFamily="18" charset="0"/>
              </a:rPr>
              <a:t> budgeting process </a:t>
            </a:r>
            <a:r>
              <a:rPr lang="sr-Latn-RS" sz="1400" dirty="0" smtClean="0">
                <a:solidFill>
                  <a:schemeClr val="accent1">
                    <a:lumMod val="50000"/>
                  </a:schemeClr>
                </a:solidFill>
                <a:latin typeface="Times New Roman" pitchFamily="18" charset="0"/>
                <a:cs typeface="Times New Roman" pitchFamily="18" charset="0"/>
              </a:rPr>
              <a:t>(2021.), three</a:t>
            </a:r>
            <a:r>
              <a:rPr lang="en-US" sz="1400" dirty="0" smtClean="0">
                <a:solidFill>
                  <a:schemeClr val="accent1">
                    <a:lumMod val="50000"/>
                  </a:schemeClr>
                </a:solidFill>
                <a:latin typeface="Times New Roman" pitchFamily="18" charset="0"/>
                <a:cs typeface="Times New Roman" pitchFamily="18" charset="0"/>
              </a:rPr>
              <a:t> projects have been included in the budget, which will again cover more urban and rural local communities.</a:t>
            </a:r>
            <a:endParaRPr lang="sr-Latn-RS" sz="1400" dirty="0">
              <a:solidFill>
                <a:schemeClr val="accent1">
                  <a:lumMod val="50000"/>
                </a:schemeClr>
              </a:solidFill>
              <a:latin typeface="Times New Roman" pitchFamily="18" charset="0"/>
              <a:cs typeface="Times New Roman" pitchFamily="18" charset="0"/>
            </a:endParaRPr>
          </a:p>
          <a:p>
            <a:pPr eaLnBrk="1" fontAlgn="auto" hangingPunct="1">
              <a:spcAft>
                <a:spcPts val="0"/>
              </a:spcAft>
              <a:buFont typeface="Wingdings 2"/>
              <a:buNone/>
              <a:defRPr/>
            </a:pPr>
            <a:endParaRPr lang="sr-Latn-RS" dirty="0">
              <a:cs typeface="+mn-cs"/>
            </a:endParaRPr>
          </a:p>
        </p:txBody>
      </p:sp>
      <p:pic>
        <p:nvPicPr>
          <p:cNvPr id="5" name="Picture 4" descr="download.jpg"/>
          <p:cNvPicPr>
            <a:picLocks noChangeAspect="1"/>
          </p:cNvPicPr>
          <p:nvPr/>
        </p:nvPicPr>
        <p:blipFill>
          <a:blip r:embed="rId2" cstate="print"/>
          <a:stretch>
            <a:fillRect/>
          </a:stretch>
        </p:blipFill>
        <p:spPr>
          <a:xfrm>
            <a:off x="5292080" y="1779662"/>
            <a:ext cx="1850730" cy="1447601"/>
          </a:xfrm>
          <a:prstGeom prst="rect">
            <a:avLst/>
          </a:prstGeom>
        </p:spPr>
      </p:pic>
      <p:pic>
        <p:nvPicPr>
          <p:cNvPr id="6" name="Picture 5" descr="paticipativno-e1447841428203.jpg"/>
          <p:cNvPicPr>
            <a:picLocks noChangeAspect="1"/>
          </p:cNvPicPr>
          <p:nvPr/>
        </p:nvPicPr>
        <p:blipFill>
          <a:blip r:embed="rId3" cstate="print"/>
          <a:stretch>
            <a:fillRect/>
          </a:stretch>
        </p:blipFill>
        <p:spPr>
          <a:xfrm rot="1233806">
            <a:off x="6348157" y="3480349"/>
            <a:ext cx="1662072" cy="984642"/>
          </a:xfrm>
          <a:prstGeom prst="rect">
            <a:avLst/>
          </a:prstGeom>
        </p:spPr>
      </p:pic>
      <p:pic>
        <p:nvPicPr>
          <p:cNvPr id="7" name="Picture 6" descr="PBanketa3bverz.jpg"/>
          <p:cNvPicPr>
            <a:picLocks noChangeAspect="1"/>
          </p:cNvPicPr>
          <p:nvPr/>
        </p:nvPicPr>
        <p:blipFill>
          <a:blip r:embed="rId4" cstate="print"/>
          <a:stretch>
            <a:fillRect/>
          </a:stretch>
        </p:blipFill>
        <p:spPr>
          <a:xfrm rot="20356700">
            <a:off x="3978337" y="2528776"/>
            <a:ext cx="1224136" cy="134539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16" descr="http://www.ruma.rs/portal2/jupgrade/templates/mx_joofree9/images/logo/logo.png"/>
          <p:cNvPicPr>
            <a:picLocks noChangeAspect="1" noChangeArrowheads="1"/>
          </p:cNvPicPr>
          <p:nvPr/>
        </p:nvPicPr>
        <p:blipFill>
          <a:blip r:embed="rId5"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555526"/>
          </a:xfrm>
          <a:prstGeom prst="rect">
            <a:avLst/>
          </a:prstGeom>
        </p:spPr>
        <p:txBody>
          <a:bodyPr/>
          <a:lstStyle/>
          <a:p>
            <a:pPr algn="ctr" fontAlgn="auto">
              <a:spcAft>
                <a:spcPts val="0"/>
              </a:spcAft>
              <a:defRPr/>
            </a:pPr>
            <a:r>
              <a:rPr lang="en-US" sz="2400" b="1" dirty="0" smtClean="0">
                <a:solidFill>
                  <a:schemeClr val="accent1">
                    <a:lumMod val="50000"/>
                  </a:schemeClr>
                </a:solidFill>
                <a:latin typeface="Times New Roman" pitchFamily="18" charset="0"/>
                <a:cs typeface="Times New Roman" pitchFamily="18" charset="0"/>
              </a:rPr>
              <a:t>PARTICIPATIVE BUDGETING IN</a:t>
            </a:r>
            <a:r>
              <a:rPr lang="sr-Latn-RS" sz="2400" b="1" dirty="0" smtClean="0">
                <a:solidFill>
                  <a:schemeClr val="accent1">
                    <a:lumMod val="50000"/>
                  </a:schemeClr>
                </a:solidFill>
                <a:latin typeface="Times New Roman" pitchFamily="18" charset="0"/>
                <a:cs typeface="Times New Roman" pitchFamily="18" charset="0"/>
              </a:rPr>
              <a:t> YEAR </a:t>
            </a:r>
            <a:r>
              <a:rPr lang="en-US" sz="2400" b="1" dirty="0" smtClean="0">
                <a:solidFill>
                  <a:schemeClr val="accent1">
                    <a:lumMod val="50000"/>
                  </a:schemeClr>
                </a:solidFill>
                <a:latin typeface="Times New Roman" pitchFamily="18" charset="0"/>
                <a:cs typeface="Times New Roman" pitchFamily="18" charset="0"/>
              </a:rPr>
              <a:t> 20</a:t>
            </a:r>
            <a:r>
              <a:rPr lang="sr-Latn-RS" sz="2400" b="1" dirty="0" smtClean="0">
                <a:solidFill>
                  <a:schemeClr val="accent1">
                    <a:lumMod val="50000"/>
                  </a:schemeClr>
                </a:solidFill>
                <a:latin typeface="Times New Roman" pitchFamily="18" charset="0"/>
                <a:cs typeface="Times New Roman" pitchFamily="18" charset="0"/>
              </a:rPr>
              <a:t>20</a:t>
            </a:r>
            <a:endParaRPr lang="sr-Latn-RS" sz="2400" b="1" dirty="0">
              <a:solidFill>
                <a:schemeClr val="accent1">
                  <a:lumMod val="50000"/>
                </a:schemeClr>
              </a:solidFill>
              <a:latin typeface="Times New Roman" pitchFamily="18" charset="0"/>
              <a:ea typeface="+mj-ea"/>
              <a:cs typeface="Times New Roman" pitchFamily="18" charset="0"/>
            </a:endParaRPr>
          </a:p>
          <a:p>
            <a:pPr algn="ctr" fontAlgn="auto">
              <a:spcAft>
                <a:spcPts val="0"/>
              </a:spcAft>
              <a:defRPr/>
            </a:pPr>
            <a:endParaRPr lang="sr-Latn-RS" sz="2400" b="1" dirty="0">
              <a:solidFill>
                <a:schemeClr val="tx1">
                  <a:lumMod val="75000"/>
                  <a:lumOff val="25000"/>
                </a:schemeClr>
              </a:solidFill>
              <a:ea typeface="+mj-ea"/>
              <a:cs typeface="Arial" pitchFamily="34" charset="0"/>
            </a:endParaRPr>
          </a:p>
          <a:p>
            <a:pPr algn="ctr" fontAlgn="auto">
              <a:spcAft>
                <a:spcPts val="0"/>
              </a:spcAft>
              <a:defRPr/>
            </a:pPr>
            <a:endParaRPr lang="sr-Latn-RS" sz="2400" b="1" dirty="0">
              <a:solidFill>
                <a:schemeClr val="tx1">
                  <a:lumMod val="75000"/>
                  <a:lumOff val="25000"/>
                </a:schemeClr>
              </a:solidFill>
              <a:ea typeface="+mj-ea"/>
              <a:cs typeface="Arial" pitchFamily="34" charset="0"/>
            </a:endParaRPr>
          </a:p>
        </p:txBody>
      </p:sp>
      <p:sp>
        <p:nvSpPr>
          <p:cNvPr id="7" name="Rectangle 6"/>
          <p:cNvSpPr/>
          <p:nvPr/>
        </p:nvSpPr>
        <p:spPr>
          <a:xfrm>
            <a:off x="0" y="2355726"/>
            <a:ext cx="8100392" cy="2486835"/>
          </a:xfrm>
          <a:prstGeom prst="rect">
            <a:avLst/>
          </a:prstGeom>
        </p:spPr>
        <p:txBody>
          <a:bodyPr wrap="square">
            <a:spAutoFit/>
          </a:bodyPr>
          <a:lstStyle/>
          <a:p>
            <a:pPr algn="just" fontAlgn="auto" latinLnBrk="1">
              <a:spcBef>
                <a:spcPct val="20000"/>
              </a:spcBef>
              <a:spcAft>
                <a:spcPts val="0"/>
              </a:spcAft>
              <a:defRPr/>
            </a:pPr>
            <a:r>
              <a:rPr lang="sr-Latn-RS" sz="1400" dirty="0" smtClean="0"/>
              <a:t>-</a:t>
            </a:r>
            <a:r>
              <a:rPr lang="en-US" sz="1200" b="1" dirty="0" smtClean="0">
                <a:solidFill>
                  <a:schemeClr val="accent1">
                    <a:lumMod val="50000"/>
                  </a:schemeClr>
                </a:solidFill>
                <a:latin typeface="Times New Roman" pitchFamily="18" charset="0"/>
                <a:cs typeface="Times New Roman" pitchFamily="18" charset="0"/>
              </a:rPr>
              <a:t>The project of arranging the yard of the kindergarten "</a:t>
            </a:r>
            <a:r>
              <a:rPr lang="en-US" sz="1200" b="1" dirty="0" err="1" smtClean="0">
                <a:solidFill>
                  <a:schemeClr val="accent1">
                    <a:lumMod val="50000"/>
                  </a:schemeClr>
                </a:solidFill>
                <a:latin typeface="Times New Roman" pitchFamily="18" charset="0"/>
                <a:cs typeface="Times New Roman" pitchFamily="18" charset="0"/>
              </a:rPr>
              <a:t>Poletarac</a:t>
            </a:r>
            <a:r>
              <a:rPr lang="en-US" sz="1200" b="1" dirty="0" smtClean="0">
                <a:solidFill>
                  <a:schemeClr val="accent1">
                    <a:lumMod val="50000"/>
                  </a:schemeClr>
                </a:solidFill>
                <a:latin typeface="Times New Roman" pitchFamily="18" charset="0"/>
                <a:cs typeface="Times New Roman" pitchFamily="18" charset="0"/>
              </a:rPr>
              <a:t>" - building "Center", </a:t>
            </a:r>
            <a:r>
              <a:rPr lang="en-US" sz="1200" dirty="0" smtClean="0">
                <a:solidFill>
                  <a:schemeClr val="accent1">
                    <a:lumMod val="50000"/>
                  </a:schemeClr>
                </a:solidFill>
                <a:latin typeface="Times New Roman" pitchFamily="18" charset="0"/>
                <a:cs typeface="Times New Roman" pitchFamily="18" charset="0"/>
              </a:rPr>
              <a:t>for which nearly 1,600</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 citizens </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voted, was carried out according to the new rulebook on children's playgrounds and </a:t>
            </a:r>
            <a:r>
              <a:rPr lang="sr-Latn-RS" sz="1200" dirty="0" smtClean="0">
                <a:solidFill>
                  <a:schemeClr val="accent1">
                    <a:lumMod val="50000"/>
                  </a:schemeClr>
                </a:solidFill>
                <a:latin typeface="Times New Roman" pitchFamily="18" charset="0"/>
                <a:cs typeface="Times New Roman" pitchFamily="18" charset="0"/>
              </a:rPr>
              <a:t>satisfies</a:t>
            </a:r>
            <a:r>
              <a:rPr lang="en-US" sz="1200" dirty="0" smtClean="0">
                <a:solidFill>
                  <a:schemeClr val="accent1">
                    <a:lumMod val="50000"/>
                  </a:schemeClr>
                </a:solidFill>
                <a:latin typeface="Times New Roman" pitchFamily="18" charset="0"/>
                <a:cs typeface="Times New Roman" pitchFamily="18" charset="0"/>
              </a:rPr>
              <a:t> all </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s</a:t>
            </a:r>
            <a:r>
              <a:rPr lang="sr-Latn-RS" sz="1200" dirty="0" smtClean="0">
                <a:solidFill>
                  <a:schemeClr val="accent1">
                    <a:lumMod val="50000"/>
                  </a:schemeClr>
                </a:solidFill>
                <a:latin typeface="Times New Roman" pitchFamily="18" charset="0"/>
                <a:cs typeface="Times New Roman" pitchFamily="18" charset="0"/>
              </a:rPr>
              <a:t>afety</a:t>
            </a:r>
            <a:r>
              <a:rPr lang="en-US" sz="1200" dirty="0" smtClean="0">
                <a:solidFill>
                  <a:schemeClr val="accent1">
                    <a:lumMod val="50000"/>
                  </a:schemeClr>
                </a:solidFill>
                <a:latin typeface="Times New Roman" pitchFamily="18" charset="0"/>
                <a:cs typeface="Times New Roman" pitchFamily="18" charset="0"/>
              </a:rPr>
              <a:t> aspects, and it will be </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installed multifunctional devices used to improve children's physical development</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from nursery to preparatory preschool age.</a:t>
            </a:r>
            <a:endParaRPr lang="sr-Latn-RS" sz="1200" dirty="0" smtClean="0">
              <a:solidFill>
                <a:schemeClr val="accent1">
                  <a:lumMod val="50000"/>
                </a:schemeClr>
              </a:solidFill>
              <a:latin typeface="Times New Roman" pitchFamily="18" charset="0"/>
              <a:cs typeface="Times New Roman" pitchFamily="18" charset="0"/>
            </a:endParaRPr>
          </a:p>
          <a:p>
            <a:pPr algn="just" fontAlgn="auto" latinLnBrk="1">
              <a:spcBef>
                <a:spcPct val="20000"/>
              </a:spcBef>
              <a:spcAft>
                <a:spcPts val="0"/>
              </a:spcAft>
              <a:defRPr/>
            </a:pPr>
            <a:r>
              <a:rPr lang="sr-Latn-RS" sz="1200" dirty="0" smtClean="0">
                <a:solidFill>
                  <a:schemeClr val="accent1">
                    <a:lumMod val="50000"/>
                  </a:schemeClr>
                </a:solidFill>
                <a:latin typeface="Times New Roman" pitchFamily="18" charset="0"/>
                <a:cs typeface="Times New Roman" pitchFamily="18" charset="0"/>
              </a:rPr>
              <a:t>-</a:t>
            </a:r>
            <a:r>
              <a:rPr lang="sr-Latn-RS" sz="1200" b="1" dirty="0" smtClean="0">
                <a:solidFill>
                  <a:schemeClr val="accent1">
                    <a:lumMod val="50000"/>
                  </a:schemeClr>
                </a:solidFill>
                <a:latin typeface="Times New Roman" pitchFamily="18" charset="0"/>
                <a:cs typeface="Times New Roman" pitchFamily="18" charset="0"/>
              </a:rPr>
              <a:t>Lockers </a:t>
            </a:r>
            <a:r>
              <a:rPr lang="en-US" sz="1200" b="1" dirty="0" smtClean="0">
                <a:solidFill>
                  <a:schemeClr val="accent1">
                    <a:lumMod val="50000"/>
                  </a:schemeClr>
                </a:solidFill>
                <a:latin typeface="Times New Roman" pitchFamily="18" charset="0"/>
                <a:cs typeface="Times New Roman" pitchFamily="18" charset="0"/>
              </a:rPr>
              <a:t> for students </a:t>
            </a:r>
            <a:r>
              <a:rPr lang="en-US" sz="1200" dirty="0" smtClean="0">
                <a:solidFill>
                  <a:schemeClr val="accent1">
                    <a:lumMod val="50000"/>
                  </a:schemeClr>
                </a:solidFill>
                <a:latin typeface="Times New Roman" pitchFamily="18" charset="0"/>
                <a:cs typeface="Times New Roman" pitchFamily="18" charset="0"/>
              </a:rPr>
              <a:t>(</a:t>
            </a:r>
            <a:r>
              <a:rPr lang="en-US" sz="1200" dirty="0" err="1" smtClean="0">
                <a:solidFill>
                  <a:schemeClr val="accent1">
                    <a:lumMod val="50000"/>
                  </a:schemeClr>
                </a:solidFill>
                <a:latin typeface="Times New Roman" pitchFamily="18" charset="0"/>
                <a:cs typeface="Times New Roman" pitchFamily="18" charset="0"/>
              </a:rPr>
              <a:t>Platičevo</a:t>
            </a:r>
            <a:r>
              <a:rPr lang="en-US" sz="1200" dirty="0" smtClean="0">
                <a:solidFill>
                  <a:schemeClr val="accent1">
                    <a:lumMod val="50000"/>
                  </a:schemeClr>
                </a:solidFill>
                <a:latin typeface="Times New Roman" pitchFamily="18" charset="0"/>
                <a:cs typeface="Times New Roman" pitchFamily="18" charset="0"/>
              </a:rPr>
              <a:t>, </a:t>
            </a:r>
            <a:r>
              <a:rPr lang="en-US" sz="1200" dirty="0" err="1" smtClean="0">
                <a:solidFill>
                  <a:schemeClr val="accent1">
                    <a:lumMod val="50000"/>
                  </a:schemeClr>
                </a:solidFill>
                <a:latin typeface="Times New Roman" pitchFamily="18" charset="0"/>
                <a:cs typeface="Times New Roman" pitchFamily="18" charset="0"/>
              </a:rPr>
              <a:t>Grabovci</a:t>
            </a:r>
            <a:r>
              <a:rPr lang="en-US" sz="1200" dirty="0" smtClean="0">
                <a:solidFill>
                  <a:schemeClr val="accent1">
                    <a:lumMod val="50000"/>
                  </a:schemeClr>
                </a:solidFill>
                <a:latin typeface="Times New Roman" pitchFamily="18" charset="0"/>
                <a:cs typeface="Times New Roman" pitchFamily="18" charset="0"/>
              </a:rPr>
              <a:t>, </a:t>
            </a:r>
            <a:r>
              <a:rPr lang="en-US" sz="1200" dirty="0" err="1" smtClean="0">
                <a:solidFill>
                  <a:schemeClr val="accent1">
                    <a:lumMod val="50000"/>
                  </a:schemeClr>
                </a:solidFill>
                <a:latin typeface="Times New Roman" pitchFamily="18" charset="0"/>
                <a:cs typeface="Times New Roman" pitchFamily="18" charset="0"/>
              </a:rPr>
              <a:t>Nikinci</a:t>
            </a:r>
            <a:r>
              <a:rPr lang="en-US" sz="1200" dirty="0" smtClean="0">
                <a:solidFill>
                  <a:schemeClr val="accent1">
                    <a:lumMod val="50000"/>
                  </a:schemeClr>
                </a:solidFill>
                <a:latin typeface="Times New Roman" pitchFamily="18" charset="0"/>
                <a:cs typeface="Times New Roman" pitchFamily="18" charset="0"/>
              </a:rPr>
              <a:t>, </a:t>
            </a:r>
            <a:r>
              <a:rPr lang="en-US" sz="1200" dirty="0" err="1" smtClean="0">
                <a:solidFill>
                  <a:schemeClr val="accent1">
                    <a:lumMod val="50000"/>
                  </a:schemeClr>
                </a:solidFill>
                <a:latin typeface="Times New Roman" pitchFamily="18" charset="0"/>
                <a:cs typeface="Times New Roman" pitchFamily="18" charset="0"/>
              </a:rPr>
              <a:t>Hrtkovci</a:t>
            </a:r>
            <a:r>
              <a:rPr lang="en-US" sz="1200" dirty="0" smtClean="0">
                <a:solidFill>
                  <a:schemeClr val="accent1">
                    <a:lumMod val="50000"/>
                  </a:schemeClr>
                </a:solidFill>
                <a:latin typeface="Times New Roman" pitchFamily="18" charset="0"/>
                <a:cs typeface="Times New Roman" pitchFamily="18" charset="0"/>
              </a:rPr>
              <a:t>) is a multi-year project that has been realized in phases. First, the</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 lockers were given to the city schools, and then to the village schools, so that now all schools in the territory of our municipality have them</a:t>
            </a:r>
            <a:r>
              <a:rPr lang="sr-Latn-RS" sz="1200" dirty="0" smtClean="0">
                <a:solidFill>
                  <a:schemeClr val="accent1">
                    <a:lumMod val="50000"/>
                  </a:schemeClr>
                </a:solidFill>
                <a:latin typeface="Times New Roman" pitchFamily="18" charset="0"/>
                <a:cs typeface="Times New Roman" pitchFamily="18" charset="0"/>
              </a:rPr>
              <a:t>.</a:t>
            </a:r>
          </a:p>
          <a:p>
            <a:pPr fontAlgn="auto" latinLnBrk="1">
              <a:spcBef>
                <a:spcPct val="20000"/>
              </a:spcBef>
              <a:spcAft>
                <a:spcPts val="0"/>
              </a:spcAft>
              <a:defRPr/>
            </a:pPr>
            <a:r>
              <a:rPr lang="sr-Latn-RS" sz="1200" dirty="0" smtClean="0">
                <a:solidFill>
                  <a:schemeClr val="accent1">
                    <a:lumMod val="50000"/>
                  </a:schemeClr>
                </a:solidFill>
                <a:latin typeface="Times New Roman" pitchFamily="18" charset="0"/>
                <a:cs typeface="Times New Roman" pitchFamily="18" charset="0"/>
              </a:rPr>
              <a:t>-</a:t>
            </a:r>
            <a:r>
              <a:rPr lang="en-US" sz="1200" dirty="0" smtClean="0">
                <a:solidFill>
                  <a:schemeClr val="accent1">
                    <a:lumMod val="50000"/>
                  </a:schemeClr>
                </a:solidFill>
                <a:latin typeface="Times New Roman" pitchFamily="18" charset="0"/>
                <a:cs typeface="Times New Roman" pitchFamily="18" charset="0"/>
              </a:rPr>
              <a:t>Within the project "Participatory budgeting", </a:t>
            </a:r>
            <a:r>
              <a:rPr lang="en-US" sz="1200" b="1" dirty="0" smtClean="0">
                <a:solidFill>
                  <a:schemeClr val="accent1">
                    <a:lumMod val="50000"/>
                  </a:schemeClr>
                </a:solidFill>
                <a:latin typeface="Times New Roman" pitchFamily="18" charset="0"/>
                <a:cs typeface="Times New Roman" pitchFamily="18" charset="0"/>
              </a:rPr>
              <a:t>10 new modern children's playgrounds </a:t>
            </a:r>
            <a:r>
              <a:rPr lang="en-US" sz="1200" dirty="0" smtClean="0">
                <a:solidFill>
                  <a:schemeClr val="accent1">
                    <a:lumMod val="50000"/>
                  </a:schemeClr>
                </a:solidFill>
                <a:latin typeface="Times New Roman" pitchFamily="18" charset="0"/>
                <a:cs typeface="Times New Roman" pitchFamily="18" charset="0"/>
              </a:rPr>
              <a:t>have been set up</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Playgrounds have been set up at </a:t>
            </a:r>
            <a:r>
              <a:rPr lang="en-US" sz="1200" b="1" dirty="0" smtClean="0">
                <a:solidFill>
                  <a:schemeClr val="accent1">
                    <a:lumMod val="50000"/>
                  </a:schemeClr>
                </a:solidFill>
                <a:latin typeface="Times New Roman" pitchFamily="18" charset="0"/>
                <a:cs typeface="Times New Roman" pitchFamily="18" charset="0"/>
              </a:rPr>
              <a:t>6 locations in the city</a:t>
            </a:r>
            <a:r>
              <a:rPr lang="sr-Latn-RS" sz="1200" dirty="0" err="1"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and in</a:t>
            </a:r>
            <a:r>
              <a:rPr lang="sr-Latn-RS" sz="1200" dirty="0" smtClean="0">
                <a:solidFill>
                  <a:schemeClr val="accent1">
                    <a:lumMod val="50000"/>
                  </a:schemeClr>
                </a:solidFill>
                <a:latin typeface="Times New Roman" pitchFamily="18" charset="0"/>
                <a:cs typeface="Times New Roman" pitchFamily="18" charset="0"/>
              </a:rPr>
              <a:t> </a:t>
            </a:r>
            <a:r>
              <a:rPr lang="en-US" sz="1200" b="1" dirty="0" smtClean="0">
                <a:solidFill>
                  <a:schemeClr val="accent1">
                    <a:lumMod val="50000"/>
                  </a:schemeClr>
                </a:solidFill>
                <a:latin typeface="Times New Roman" pitchFamily="18" charset="0"/>
                <a:cs typeface="Times New Roman" pitchFamily="18" charset="0"/>
              </a:rPr>
              <a:t>4 rural local communities</a:t>
            </a:r>
            <a:r>
              <a:rPr lang="sr-Latn-RS" sz="1200" b="1"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a:t>
            </a:r>
            <a:r>
              <a:rPr lang="en-US" sz="1200" dirty="0" err="1" smtClean="0">
                <a:solidFill>
                  <a:schemeClr val="accent1">
                    <a:lumMod val="50000"/>
                  </a:schemeClr>
                </a:solidFill>
                <a:latin typeface="Times New Roman" pitchFamily="18" charset="0"/>
                <a:cs typeface="Times New Roman" pitchFamily="18" charset="0"/>
              </a:rPr>
              <a:t>Grabovci,Vitojevci,Stejanovci</a:t>
            </a:r>
            <a:r>
              <a:rPr lang="en-US" sz="1200" dirty="0" smtClean="0">
                <a:solidFill>
                  <a:schemeClr val="accent1">
                    <a:lumMod val="50000"/>
                  </a:schemeClr>
                </a:solidFill>
                <a:latin typeface="Times New Roman" pitchFamily="18" charset="0"/>
                <a:cs typeface="Times New Roman" pitchFamily="18" charset="0"/>
              </a:rPr>
              <a:t> and </a:t>
            </a:r>
            <a:r>
              <a:rPr lang="en-US" sz="1200" dirty="0" err="1" smtClean="0">
                <a:solidFill>
                  <a:schemeClr val="accent1">
                    <a:lumMod val="50000"/>
                  </a:schemeClr>
                </a:solidFill>
                <a:latin typeface="Times New Roman" pitchFamily="18" charset="0"/>
                <a:cs typeface="Times New Roman" pitchFamily="18" charset="0"/>
              </a:rPr>
              <a:t>Pavlovci</a:t>
            </a:r>
            <a:r>
              <a:rPr lang="en-US" sz="1200" dirty="0" smtClean="0">
                <a:solidFill>
                  <a:schemeClr val="accent1">
                    <a:lumMod val="50000"/>
                  </a:schemeClr>
                </a:solidFill>
                <a:latin typeface="Times New Roman" pitchFamily="18" charset="0"/>
                <a:cs typeface="Times New Roman" pitchFamily="18" charset="0"/>
              </a:rPr>
              <a:t>).These are new </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playgrounds in terms of construction, equipment and surface, the most modern furniture that is made according to the latest standards when it comes to child safety.</a:t>
            </a:r>
            <a:endParaRPr lang="sr-Latn-RS" sz="1200" dirty="0" smtClean="0">
              <a:solidFill>
                <a:schemeClr val="accent1">
                  <a:lumMod val="50000"/>
                </a:schemeClr>
              </a:solidFill>
              <a:latin typeface="Times New Roman" pitchFamily="18" charset="0"/>
              <a:cs typeface="Times New Roman" pitchFamily="18" charset="0"/>
            </a:endParaRPr>
          </a:p>
          <a:p>
            <a:pPr fontAlgn="auto" latinLnBrk="1">
              <a:spcBef>
                <a:spcPct val="20000"/>
              </a:spcBef>
              <a:spcAft>
                <a:spcPts val="0"/>
              </a:spcAft>
              <a:defRPr/>
            </a:pPr>
            <a:r>
              <a:rPr lang="sr-Latn-RS" sz="1200" dirty="0" smtClean="0">
                <a:solidFill>
                  <a:schemeClr val="accent1">
                    <a:lumMod val="50000"/>
                  </a:schemeClr>
                </a:solidFill>
                <a:latin typeface="Times New Roman" pitchFamily="18" charset="0"/>
                <a:cs typeface="Times New Roman" pitchFamily="18" charset="0"/>
              </a:rPr>
              <a:t>- </a:t>
            </a:r>
            <a:r>
              <a:rPr lang="en-US" sz="1200" b="1" dirty="0" smtClean="0">
                <a:solidFill>
                  <a:schemeClr val="accent1">
                    <a:lumMod val="50000"/>
                  </a:schemeClr>
                </a:solidFill>
                <a:latin typeface="Times New Roman" pitchFamily="18" charset="0"/>
                <a:cs typeface="Times New Roman" pitchFamily="18" charset="0"/>
              </a:rPr>
              <a:t>The construction of the pedestrian-bicycle path </a:t>
            </a:r>
            <a:r>
              <a:rPr lang="en-US" sz="1200" b="1" dirty="0" err="1" smtClean="0">
                <a:solidFill>
                  <a:schemeClr val="accent1">
                    <a:lumMod val="50000"/>
                  </a:schemeClr>
                </a:solidFill>
                <a:latin typeface="Times New Roman" pitchFamily="18" charset="0"/>
                <a:cs typeface="Times New Roman" pitchFamily="18" charset="0"/>
              </a:rPr>
              <a:t>Donji</a:t>
            </a:r>
            <a:r>
              <a:rPr lang="en-US" sz="1200" b="1" dirty="0" smtClean="0">
                <a:solidFill>
                  <a:schemeClr val="accent1">
                    <a:lumMod val="50000"/>
                  </a:schemeClr>
                </a:solidFill>
                <a:latin typeface="Times New Roman" pitchFamily="18" charset="0"/>
                <a:cs typeface="Times New Roman" pitchFamily="18" charset="0"/>
              </a:rPr>
              <a:t> </a:t>
            </a:r>
            <a:r>
              <a:rPr lang="en-US" sz="1200" b="1" dirty="0" err="1" smtClean="0">
                <a:solidFill>
                  <a:schemeClr val="accent1">
                    <a:lumMod val="50000"/>
                  </a:schemeClr>
                </a:solidFill>
                <a:latin typeface="Times New Roman" pitchFamily="18" charset="0"/>
                <a:cs typeface="Times New Roman" pitchFamily="18" charset="0"/>
              </a:rPr>
              <a:t>Petrovci</a:t>
            </a:r>
            <a:r>
              <a:rPr lang="sr-Latn-RS" sz="1200" b="1" dirty="0" smtClean="0">
                <a:solidFill>
                  <a:schemeClr val="accent1">
                    <a:lumMod val="50000"/>
                  </a:schemeClr>
                </a:solidFill>
                <a:latin typeface="Times New Roman" pitchFamily="18" charset="0"/>
                <a:cs typeface="Times New Roman" pitchFamily="18" charset="0"/>
              </a:rPr>
              <a:t> </a:t>
            </a:r>
            <a:r>
              <a:rPr lang="en-US" sz="1200" b="1" dirty="0" smtClean="0">
                <a:solidFill>
                  <a:schemeClr val="accent1">
                    <a:lumMod val="50000"/>
                  </a:schemeClr>
                </a:solidFill>
                <a:latin typeface="Times New Roman" pitchFamily="18" charset="0"/>
                <a:cs typeface="Times New Roman" pitchFamily="18" charset="0"/>
              </a:rPr>
              <a:t>-</a:t>
            </a:r>
            <a:r>
              <a:rPr lang="sr-Latn-RS" sz="1200" b="1" dirty="0" smtClean="0">
                <a:solidFill>
                  <a:schemeClr val="accent1">
                    <a:lumMod val="50000"/>
                  </a:schemeClr>
                </a:solidFill>
                <a:latin typeface="Times New Roman" pitchFamily="18" charset="0"/>
                <a:cs typeface="Times New Roman" pitchFamily="18" charset="0"/>
              </a:rPr>
              <a:t> </a:t>
            </a:r>
            <a:r>
              <a:rPr lang="en-US" sz="1200" b="1" dirty="0" err="1" smtClean="0">
                <a:solidFill>
                  <a:schemeClr val="accent1">
                    <a:lumMod val="50000"/>
                  </a:schemeClr>
                </a:solidFill>
                <a:latin typeface="Times New Roman" pitchFamily="18" charset="0"/>
                <a:cs typeface="Times New Roman" pitchFamily="18" charset="0"/>
              </a:rPr>
              <a:t>Putinci</a:t>
            </a:r>
            <a:r>
              <a:rPr lang="sr-Latn-RS" sz="1200" b="1"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(project that was realized in phases</a:t>
            </a:r>
            <a:r>
              <a:rPr lang="sr-Latn-RS" sz="1200" dirty="0" smtClean="0">
                <a:solidFill>
                  <a:schemeClr val="accent1">
                    <a:lumMod val="50000"/>
                  </a:schemeClr>
                </a:solidFill>
                <a:latin typeface="Times New Roman" pitchFamily="18" charset="0"/>
                <a:cs typeface="Times New Roman" pitchFamily="18" charset="0"/>
              </a:rPr>
              <a:t>) will increase</a:t>
            </a:r>
          </a:p>
          <a:p>
            <a:pPr fontAlgn="auto" latinLnBrk="1">
              <a:spcBef>
                <a:spcPct val="20000"/>
              </a:spcBef>
              <a:spcAft>
                <a:spcPts val="0"/>
              </a:spcAft>
              <a:defRPr/>
            </a:pPr>
            <a:r>
              <a:rPr lang="sr-Latn-RS" sz="1200" dirty="0" smtClean="0">
                <a:solidFill>
                  <a:schemeClr val="accent1">
                    <a:lumMod val="50000"/>
                  </a:schemeClr>
                </a:solidFill>
                <a:latin typeface="Times New Roman" pitchFamily="18" charset="0"/>
                <a:cs typeface="Times New Roman" pitchFamily="18" charset="0"/>
              </a:rPr>
              <a:t>safety for all traffic users on the local road that connects the two villages. The trail is 1.65 km long. </a:t>
            </a:r>
            <a:endParaRPr lang="vi-VN" sz="1200" dirty="0">
              <a:solidFill>
                <a:schemeClr val="accent1">
                  <a:lumMod val="50000"/>
                </a:schemeClr>
              </a:solidFill>
              <a:latin typeface="Times New Roman" pitchFamily="18" charset="0"/>
              <a:ea typeface="+mn-ea"/>
              <a:cs typeface="Times New Roman" pitchFamily="18" charset="0"/>
            </a:endParaRPr>
          </a:p>
        </p:txBody>
      </p:sp>
      <p:pic>
        <p:nvPicPr>
          <p:cNvPr id="8" name="Picture 7" descr="C:\Users\PC\Pictures\212043-vrtic-centar-21-hh.jpg"/>
          <p:cNvPicPr/>
          <p:nvPr/>
        </p:nvPicPr>
        <p:blipFill>
          <a:blip r:embed="rId2" cstate="print"/>
          <a:srcRect/>
          <a:stretch>
            <a:fillRect/>
          </a:stretch>
        </p:blipFill>
        <p:spPr bwMode="auto">
          <a:xfrm>
            <a:off x="251520" y="555526"/>
            <a:ext cx="1872208" cy="1656184"/>
          </a:xfrm>
          <a:prstGeom prst="rect">
            <a:avLst/>
          </a:prstGeom>
          <a:noFill/>
          <a:ln w="9525">
            <a:noFill/>
            <a:miter lim="800000"/>
            <a:headEnd/>
            <a:tailEnd/>
          </a:ln>
        </p:spPr>
      </p:pic>
      <p:pic>
        <p:nvPicPr>
          <p:cNvPr id="11" name="Picture 2" descr="https://www.ruma.rs/admin_area/product_images/539742-igralista21t.jpg"/>
          <p:cNvPicPr>
            <a:picLocks noChangeAspect="1" noChangeArrowheads="1"/>
          </p:cNvPicPr>
          <p:nvPr/>
        </p:nvPicPr>
        <p:blipFill>
          <a:blip r:embed="rId3" cstate="print"/>
          <a:srcRect/>
          <a:stretch>
            <a:fillRect/>
          </a:stretch>
        </p:blipFill>
        <p:spPr bwMode="auto">
          <a:xfrm>
            <a:off x="4067944" y="555526"/>
            <a:ext cx="1872208" cy="1656184"/>
          </a:xfrm>
          <a:prstGeom prst="rect">
            <a:avLst/>
          </a:prstGeom>
          <a:noFill/>
        </p:spPr>
      </p:pic>
      <p:pic>
        <p:nvPicPr>
          <p:cNvPr id="9" name="Picture 16" descr="http://www.ruma.rs/portal2/jupgrade/templates/mx_joofree9/images/logo/logo.png"/>
          <p:cNvPicPr>
            <a:picLocks noChangeAspect="1" noChangeArrowheads="1"/>
          </p:cNvPicPr>
          <p:nvPr/>
        </p:nvPicPr>
        <p:blipFill>
          <a:blip r:embed="rId4" cstate="print"/>
          <a:srcRect/>
          <a:stretch>
            <a:fillRect/>
          </a:stretch>
        </p:blipFill>
        <p:spPr bwMode="auto">
          <a:xfrm>
            <a:off x="8388424" y="0"/>
            <a:ext cx="755576" cy="719733"/>
          </a:xfrm>
          <a:prstGeom prst="rect">
            <a:avLst/>
          </a:prstGeom>
          <a:noFill/>
          <a:ln w="9525">
            <a:noFill/>
            <a:miter lim="800000"/>
            <a:headEnd/>
            <a:tailEnd/>
          </a:ln>
        </p:spPr>
      </p:pic>
      <p:pic>
        <p:nvPicPr>
          <p:cNvPr id="12" name="Picture 11" descr="C:\Users\PC\Pictures\999412-ormarici20bb.jpg"/>
          <p:cNvPicPr/>
          <p:nvPr/>
        </p:nvPicPr>
        <p:blipFill>
          <a:blip r:embed="rId5" cstate="print"/>
          <a:srcRect/>
          <a:stretch>
            <a:fillRect/>
          </a:stretch>
        </p:blipFill>
        <p:spPr bwMode="auto">
          <a:xfrm>
            <a:off x="2195736" y="555526"/>
            <a:ext cx="1800200" cy="1656184"/>
          </a:xfrm>
          <a:prstGeom prst="rect">
            <a:avLst/>
          </a:prstGeom>
          <a:noFill/>
          <a:ln w="9525">
            <a:noFill/>
            <a:miter lim="800000"/>
            <a:headEnd/>
            <a:tailEnd/>
          </a:ln>
        </p:spPr>
      </p:pic>
      <p:pic>
        <p:nvPicPr>
          <p:cNvPr id="10" name="Picture 9" descr="C:\Users\PC\Pictures\14990-donjipetrovciputinci21april-c.jpg"/>
          <p:cNvPicPr/>
          <p:nvPr/>
        </p:nvPicPr>
        <p:blipFill>
          <a:blip r:embed="rId6" cstate="print"/>
          <a:stretch>
            <a:fillRect/>
          </a:stretch>
        </p:blipFill>
        <p:spPr bwMode="auto">
          <a:xfrm>
            <a:off x="6012160" y="483518"/>
            <a:ext cx="2061559" cy="1728192"/>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555526"/>
          </a:xfrm>
          <a:prstGeom prst="rect">
            <a:avLst/>
          </a:prstGeom>
        </p:spPr>
        <p:txBody>
          <a:bodyPr/>
          <a:lstStyle/>
          <a:p>
            <a:pPr algn="ctr" fontAlgn="auto">
              <a:spcAft>
                <a:spcPts val="0"/>
              </a:spcAft>
              <a:defRPr/>
            </a:pPr>
            <a:r>
              <a:rPr lang="en-US" sz="2400" b="1" dirty="0" smtClean="0">
                <a:solidFill>
                  <a:schemeClr val="accent1">
                    <a:lumMod val="50000"/>
                  </a:schemeClr>
                </a:solidFill>
                <a:latin typeface="Times New Roman" pitchFamily="18" charset="0"/>
                <a:cs typeface="Times New Roman" pitchFamily="18" charset="0"/>
              </a:rPr>
              <a:t>PARTICIPATIVE BUDGETING IN</a:t>
            </a:r>
            <a:r>
              <a:rPr lang="sr-Latn-RS" sz="2400" b="1" dirty="0" smtClean="0">
                <a:solidFill>
                  <a:schemeClr val="accent1">
                    <a:lumMod val="50000"/>
                  </a:schemeClr>
                </a:solidFill>
                <a:latin typeface="Times New Roman" pitchFamily="18" charset="0"/>
                <a:cs typeface="Times New Roman" pitchFamily="18" charset="0"/>
              </a:rPr>
              <a:t> YEAR </a:t>
            </a:r>
            <a:r>
              <a:rPr lang="en-US" sz="2400" b="1" dirty="0" smtClean="0">
                <a:solidFill>
                  <a:schemeClr val="accent1">
                    <a:lumMod val="50000"/>
                  </a:schemeClr>
                </a:solidFill>
                <a:latin typeface="Times New Roman" pitchFamily="18" charset="0"/>
                <a:cs typeface="Times New Roman" pitchFamily="18" charset="0"/>
              </a:rPr>
              <a:t> 20</a:t>
            </a:r>
            <a:r>
              <a:rPr lang="sr-Latn-RS" sz="2400" b="1" smtClean="0">
                <a:solidFill>
                  <a:schemeClr val="accent1">
                    <a:lumMod val="50000"/>
                  </a:schemeClr>
                </a:solidFill>
                <a:latin typeface="Times New Roman" pitchFamily="18" charset="0"/>
                <a:cs typeface="Times New Roman" pitchFamily="18" charset="0"/>
              </a:rPr>
              <a:t>21</a:t>
            </a:r>
            <a:endParaRPr lang="sr-Latn-RS" sz="2400" b="1" dirty="0">
              <a:solidFill>
                <a:schemeClr val="accent1">
                  <a:lumMod val="50000"/>
                </a:schemeClr>
              </a:solidFill>
              <a:latin typeface="Times New Roman" pitchFamily="18" charset="0"/>
              <a:ea typeface="+mj-ea"/>
              <a:cs typeface="Times New Roman" pitchFamily="18" charset="0"/>
            </a:endParaRPr>
          </a:p>
          <a:p>
            <a:pPr algn="ctr" fontAlgn="auto">
              <a:spcAft>
                <a:spcPts val="0"/>
              </a:spcAft>
              <a:defRPr/>
            </a:pPr>
            <a:endParaRPr lang="sr-Latn-RS" sz="2400" b="1" dirty="0">
              <a:solidFill>
                <a:schemeClr val="tx1">
                  <a:lumMod val="75000"/>
                  <a:lumOff val="25000"/>
                </a:schemeClr>
              </a:solidFill>
              <a:ea typeface="+mj-ea"/>
              <a:cs typeface="Arial" pitchFamily="34" charset="0"/>
            </a:endParaRPr>
          </a:p>
          <a:p>
            <a:pPr algn="ctr" fontAlgn="auto">
              <a:spcAft>
                <a:spcPts val="0"/>
              </a:spcAft>
              <a:defRPr/>
            </a:pPr>
            <a:endParaRPr lang="sr-Latn-RS" sz="2400" b="1" dirty="0">
              <a:solidFill>
                <a:schemeClr val="tx1">
                  <a:lumMod val="75000"/>
                  <a:lumOff val="25000"/>
                </a:schemeClr>
              </a:solidFill>
              <a:ea typeface="+mj-ea"/>
              <a:cs typeface="Arial" pitchFamily="34" charset="0"/>
            </a:endParaRPr>
          </a:p>
        </p:txBody>
      </p:sp>
      <p:sp>
        <p:nvSpPr>
          <p:cNvPr id="7" name="Rectangle 6"/>
          <p:cNvSpPr/>
          <p:nvPr/>
        </p:nvSpPr>
        <p:spPr>
          <a:xfrm>
            <a:off x="0" y="2355726"/>
            <a:ext cx="8172400" cy="2708434"/>
          </a:xfrm>
          <a:prstGeom prst="rect">
            <a:avLst/>
          </a:prstGeom>
        </p:spPr>
        <p:txBody>
          <a:bodyPr wrap="square">
            <a:spAutoFit/>
          </a:bodyPr>
          <a:lstStyle/>
          <a:p>
            <a:pPr algn="just" fontAlgn="auto" latinLnBrk="1">
              <a:spcBef>
                <a:spcPct val="20000"/>
              </a:spcBef>
              <a:spcAft>
                <a:spcPts val="0"/>
              </a:spcAft>
              <a:defRPr/>
            </a:pPr>
            <a:r>
              <a:rPr lang="sr-Latn-RS" sz="1400" dirty="0" smtClean="0">
                <a:solidFill>
                  <a:schemeClr val="accent1">
                    <a:lumMod val="50000"/>
                  </a:schemeClr>
                </a:solidFill>
                <a:latin typeface="Times New Roman" pitchFamily="18" charset="0"/>
                <a:cs typeface="Times New Roman" pitchFamily="18" charset="0"/>
              </a:rPr>
              <a:t>-</a:t>
            </a:r>
            <a:r>
              <a:rPr lang="en-US" sz="1200" b="1" dirty="0" smtClean="0">
                <a:solidFill>
                  <a:schemeClr val="accent1">
                    <a:lumMod val="50000"/>
                  </a:schemeClr>
                </a:solidFill>
                <a:latin typeface="Times New Roman" pitchFamily="18" charset="0"/>
                <a:cs typeface="Times New Roman" pitchFamily="18" charset="0"/>
              </a:rPr>
              <a:t>The Smart Boards </a:t>
            </a:r>
            <a:r>
              <a:rPr lang="en-US" sz="1200" dirty="0" smtClean="0">
                <a:solidFill>
                  <a:schemeClr val="accent1">
                    <a:lumMod val="50000"/>
                  </a:schemeClr>
                </a:solidFill>
                <a:latin typeface="Times New Roman" pitchFamily="18" charset="0"/>
                <a:cs typeface="Times New Roman" pitchFamily="18" charset="0"/>
              </a:rPr>
              <a:t>project for primary schools was realized in such a way that primary schools</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(4 urban and 7 rural) received </a:t>
            </a:r>
            <a:r>
              <a:rPr lang="en-US" sz="1200" dirty="0" err="1" smtClean="0">
                <a:solidFill>
                  <a:schemeClr val="accent1">
                    <a:lumMod val="50000"/>
                  </a:schemeClr>
                </a:solidFill>
                <a:latin typeface="Times New Roman" pitchFamily="18" charset="0"/>
                <a:cs typeface="Times New Roman" pitchFamily="18" charset="0"/>
              </a:rPr>
              <a:t>th</a:t>
            </a:r>
            <a:r>
              <a:rPr lang="sr-Latn-RS" sz="1200" dirty="0" smtClean="0">
                <a:solidFill>
                  <a:schemeClr val="accent1">
                    <a:lumMod val="50000"/>
                  </a:schemeClr>
                </a:solidFill>
                <a:latin typeface="Times New Roman" pitchFamily="18" charset="0"/>
                <a:cs typeface="Times New Roman" pitchFamily="18" charset="0"/>
              </a:rPr>
              <a:t>e</a:t>
            </a:r>
            <a:r>
              <a:rPr lang="en-US" sz="1200" dirty="0" smtClean="0">
                <a:solidFill>
                  <a:schemeClr val="accent1">
                    <a:lumMod val="50000"/>
                  </a:schemeClr>
                </a:solidFill>
                <a:latin typeface="Times New Roman" pitchFamily="18" charset="0"/>
                <a:cs typeface="Times New Roman" pitchFamily="18" charset="0"/>
              </a:rPr>
              <a:t> </a:t>
            </a:r>
            <a:r>
              <a:rPr lang="en-US" sz="1200" b="1" dirty="0" smtClean="0">
                <a:solidFill>
                  <a:schemeClr val="accent1">
                    <a:lumMod val="50000"/>
                  </a:schemeClr>
                </a:solidFill>
                <a:latin typeface="Times New Roman" pitchFamily="18" charset="0"/>
                <a:cs typeface="Times New Roman" pitchFamily="18" charset="0"/>
              </a:rPr>
              <a:t>most modern inter</a:t>
            </a:r>
            <a:r>
              <a:rPr lang="sr-Latn-RS" sz="1200" b="1" dirty="0" smtClean="0">
                <a:solidFill>
                  <a:schemeClr val="accent1">
                    <a:lumMod val="50000"/>
                  </a:schemeClr>
                </a:solidFill>
                <a:latin typeface="Times New Roman" pitchFamily="18" charset="0"/>
                <a:cs typeface="Times New Roman" pitchFamily="18" charset="0"/>
              </a:rPr>
              <a:t>a</a:t>
            </a:r>
            <a:r>
              <a:rPr lang="en-US" sz="1200" b="1" dirty="0" err="1" smtClean="0">
                <a:solidFill>
                  <a:schemeClr val="accent1">
                    <a:lumMod val="50000"/>
                  </a:schemeClr>
                </a:solidFill>
                <a:latin typeface="Times New Roman" pitchFamily="18" charset="0"/>
                <a:cs typeface="Times New Roman" pitchFamily="18" charset="0"/>
              </a:rPr>
              <a:t>ctive</a:t>
            </a:r>
            <a:r>
              <a:rPr lang="en-US" sz="1200" b="1" dirty="0" smtClean="0">
                <a:solidFill>
                  <a:schemeClr val="accent1">
                    <a:lumMod val="50000"/>
                  </a:schemeClr>
                </a:solidFill>
                <a:latin typeface="Times New Roman" pitchFamily="18" charset="0"/>
                <a:cs typeface="Times New Roman" pitchFamily="18" charset="0"/>
              </a:rPr>
              <a:t> whiteboards </a:t>
            </a:r>
            <a:r>
              <a:rPr lang="en-US" sz="1200" dirty="0" smtClean="0">
                <a:solidFill>
                  <a:schemeClr val="accent1">
                    <a:lumMod val="50000"/>
                  </a:schemeClr>
                </a:solidFill>
                <a:latin typeface="Times New Roman" pitchFamily="18" charset="0"/>
                <a:cs typeface="Times New Roman" pitchFamily="18" charset="0"/>
              </a:rPr>
              <a:t>for teaching with projectors, thanks to the cooperation of the local self-government</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a</a:t>
            </a:r>
            <a:r>
              <a:rPr lang="sr-Latn-RS" sz="1200" dirty="0" smtClean="0">
                <a:solidFill>
                  <a:schemeClr val="accent1">
                    <a:lumMod val="50000"/>
                  </a:schemeClr>
                </a:solidFill>
                <a:latin typeface="Times New Roman" pitchFamily="18" charset="0"/>
                <a:cs typeface="Times New Roman" pitchFamily="18" charset="0"/>
              </a:rPr>
              <a:t>n</a:t>
            </a:r>
            <a:r>
              <a:rPr lang="en-US" sz="1200" dirty="0" smtClean="0">
                <a:solidFill>
                  <a:schemeClr val="accent1">
                    <a:lumMod val="50000"/>
                  </a:schemeClr>
                </a:solidFill>
                <a:latin typeface="Times New Roman" pitchFamily="18" charset="0"/>
                <a:cs typeface="Times New Roman" pitchFamily="18" charset="0"/>
              </a:rPr>
              <a:t>d</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t</a:t>
            </a:r>
            <a:r>
              <a:rPr lang="sr-Latn-RS" sz="1200" dirty="0" smtClean="0">
                <a:solidFill>
                  <a:schemeClr val="accent1">
                    <a:lumMod val="50000"/>
                  </a:schemeClr>
                </a:solidFill>
                <a:latin typeface="Times New Roman" pitchFamily="18" charset="0"/>
                <a:cs typeface="Times New Roman" pitchFamily="18" charset="0"/>
              </a:rPr>
              <a:t>he </a:t>
            </a:r>
            <a:r>
              <a:rPr lang="en-US" sz="1200" dirty="0" smtClean="0">
                <a:solidFill>
                  <a:schemeClr val="accent1">
                    <a:lumMod val="50000"/>
                  </a:schemeClr>
                </a:solidFill>
                <a:latin typeface="Times New Roman" pitchFamily="18" charset="0"/>
                <a:cs typeface="Times New Roman" pitchFamily="18" charset="0"/>
              </a:rPr>
              <a:t>citizens of our municipality.</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This proposal received more than 1,200 votes</a:t>
            </a:r>
            <a:r>
              <a:rPr lang="en-US" sz="1200" dirty="0" smtClean="0">
                <a:solidFill>
                  <a:schemeClr val="accent1">
                    <a:lumMod val="50000"/>
                  </a:schemeClr>
                </a:solidFill>
              </a:rPr>
              <a:t>.</a:t>
            </a:r>
            <a:endParaRPr lang="sr-Latn-RS" sz="1200" dirty="0" smtClean="0">
              <a:solidFill>
                <a:schemeClr val="accent1">
                  <a:lumMod val="50000"/>
                </a:schemeClr>
              </a:solidFill>
              <a:latin typeface="Times New Roman" pitchFamily="18" charset="0"/>
              <a:cs typeface="Times New Roman" pitchFamily="18" charset="0"/>
            </a:endParaRPr>
          </a:p>
          <a:p>
            <a:pPr algn="just" fontAlgn="auto" latinLnBrk="1">
              <a:spcBef>
                <a:spcPct val="20000"/>
              </a:spcBef>
              <a:spcAft>
                <a:spcPts val="0"/>
              </a:spcAft>
              <a:buFontTx/>
              <a:buChar char="-"/>
              <a:defRPr/>
            </a:pPr>
            <a:r>
              <a:rPr lang="en-US" sz="1200" b="1" dirty="0" smtClean="0">
                <a:solidFill>
                  <a:schemeClr val="accent1">
                    <a:lumMod val="50000"/>
                  </a:schemeClr>
                </a:solidFill>
                <a:latin typeface="Times New Roman" pitchFamily="18" charset="0"/>
                <a:ea typeface="Cambria" pitchFamily="18" charset="0"/>
                <a:cs typeface="Times New Roman" pitchFamily="18" charset="0"/>
              </a:rPr>
              <a:t>Installation of sensor fountains with drinking water at several locations </a:t>
            </a:r>
            <a:r>
              <a:rPr lang="en-US" sz="1200" dirty="0" smtClean="0">
                <a:solidFill>
                  <a:schemeClr val="accent1">
                    <a:lumMod val="50000"/>
                  </a:schemeClr>
                </a:solidFill>
                <a:latin typeface="Times New Roman" pitchFamily="18" charset="0"/>
                <a:ea typeface="Cambria" pitchFamily="18" charset="0"/>
                <a:cs typeface="Times New Roman" pitchFamily="18" charset="0"/>
              </a:rPr>
              <a:t>is a project of </a:t>
            </a:r>
            <a:r>
              <a:rPr lang="en-US" sz="1200" dirty="0" err="1" smtClean="0">
                <a:solidFill>
                  <a:schemeClr val="accent1">
                    <a:lumMod val="50000"/>
                  </a:schemeClr>
                </a:solidFill>
                <a:latin typeface="Times New Roman" pitchFamily="18" charset="0"/>
                <a:ea typeface="Cambria" pitchFamily="18" charset="0"/>
                <a:cs typeface="Times New Roman" pitchFamily="18" charset="0"/>
              </a:rPr>
              <a:t>Participat</a:t>
            </a:r>
            <a:r>
              <a:rPr lang="sr-Latn-RS" sz="1200" dirty="0" smtClean="0">
                <a:solidFill>
                  <a:schemeClr val="accent1">
                    <a:lumMod val="50000"/>
                  </a:schemeClr>
                </a:solidFill>
                <a:latin typeface="Times New Roman" pitchFamily="18" charset="0"/>
                <a:ea typeface="Cambria" pitchFamily="18" charset="0"/>
                <a:cs typeface="Times New Roman" pitchFamily="18" charset="0"/>
              </a:rPr>
              <a:t>ive </a:t>
            </a:r>
            <a:r>
              <a:rPr lang="en-US" sz="1200" dirty="0" err="1" smtClean="0">
                <a:solidFill>
                  <a:schemeClr val="accent1">
                    <a:lumMod val="50000"/>
                  </a:schemeClr>
                </a:solidFill>
                <a:latin typeface="Times New Roman" pitchFamily="18" charset="0"/>
                <a:ea typeface="Cambria" pitchFamily="18" charset="0"/>
                <a:cs typeface="Times New Roman" pitchFamily="18" charset="0"/>
              </a:rPr>
              <a:t>Budgeting,within</a:t>
            </a:r>
            <a:r>
              <a:rPr lang="en-US" sz="1200" dirty="0" smtClean="0">
                <a:solidFill>
                  <a:schemeClr val="accent1">
                    <a:lumMod val="50000"/>
                  </a:schemeClr>
                </a:solidFill>
                <a:latin typeface="Times New Roman" pitchFamily="18" charset="0"/>
                <a:ea typeface="Cambria" pitchFamily="18" charset="0"/>
                <a:cs typeface="Times New Roman" pitchFamily="18" charset="0"/>
              </a:rPr>
              <a:t> which</a:t>
            </a:r>
            <a:r>
              <a:rPr lang="sr-Latn-RS" sz="1200" dirty="0" smtClean="0">
                <a:solidFill>
                  <a:schemeClr val="accent1">
                    <a:lumMod val="50000"/>
                  </a:schemeClr>
                </a:solidFill>
                <a:latin typeface="Times New Roman" pitchFamily="18" charset="0"/>
                <a:ea typeface="Cambria" pitchFamily="18" charset="0"/>
                <a:cs typeface="Times New Roman" pitchFamily="18" charset="0"/>
              </a:rPr>
              <a:t> </a:t>
            </a:r>
            <a:r>
              <a:rPr lang="en-US" sz="1200" dirty="0" smtClean="0">
                <a:solidFill>
                  <a:schemeClr val="accent1">
                    <a:lumMod val="50000"/>
                  </a:schemeClr>
                </a:solidFill>
                <a:latin typeface="Times New Roman" pitchFamily="18" charset="0"/>
                <a:ea typeface="Cambria" pitchFamily="18" charset="0"/>
                <a:cs typeface="Times New Roman" pitchFamily="18" charset="0"/>
              </a:rPr>
              <a:t> sensor fountains have been installed at public locations in 6 locations in the city. Three fountains offer citizens water </a:t>
            </a:r>
            <a:r>
              <a:rPr lang="sr-Latn-RS" sz="1200" dirty="0" smtClean="0">
                <a:solidFill>
                  <a:schemeClr val="accent1">
                    <a:lumMod val="50000"/>
                  </a:schemeClr>
                </a:solidFill>
                <a:latin typeface="Times New Roman" pitchFamily="18" charset="0"/>
                <a:ea typeface="Cambria" pitchFamily="18" charset="0"/>
                <a:cs typeface="Times New Roman" pitchFamily="18" charset="0"/>
              </a:rPr>
              <a:t>at </a:t>
            </a:r>
            <a:r>
              <a:rPr lang="en-US" sz="1200" dirty="0" smtClean="0">
                <a:solidFill>
                  <a:schemeClr val="accent1">
                    <a:lumMod val="50000"/>
                  </a:schemeClr>
                </a:solidFill>
                <a:latin typeface="Times New Roman" pitchFamily="18" charset="0"/>
                <a:ea typeface="Cambria" pitchFamily="18" charset="0"/>
                <a:cs typeface="Times New Roman" pitchFamily="18" charset="0"/>
              </a:rPr>
              <a:t>4 levels:</a:t>
            </a:r>
            <a:r>
              <a:rPr lang="sr-Latn-RS" sz="1200" dirty="0" smtClean="0">
                <a:solidFill>
                  <a:schemeClr val="accent1">
                    <a:lumMod val="50000"/>
                  </a:schemeClr>
                </a:solidFill>
                <a:latin typeface="Times New Roman" pitchFamily="18" charset="0"/>
                <a:ea typeface="Cambria" pitchFamily="18" charset="0"/>
                <a:cs typeface="Times New Roman" pitchFamily="18" charset="0"/>
              </a:rPr>
              <a:t>   </a:t>
            </a:r>
            <a:r>
              <a:rPr lang="en-US" sz="1200" dirty="0" smtClean="0">
                <a:solidFill>
                  <a:schemeClr val="accent1">
                    <a:lumMod val="50000"/>
                  </a:schemeClr>
                </a:solidFill>
                <a:latin typeface="Times New Roman" pitchFamily="18" charset="0"/>
                <a:ea typeface="Cambria" pitchFamily="18" charset="0"/>
                <a:cs typeface="Times New Roman" pitchFamily="18" charset="0"/>
              </a:rPr>
              <a:t> taps for children and people with disabilities, for adults, for filling water bottles and for pets.</a:t>
            </a:r>
            <a:endParaRPr lang="sr-Latn-RS" sz="1200" dirty="0" smtClean="0">
              <a:solidFill>
                <a:schemeClr val="accent1">
                  <a:lumMod val="50000"/>
                </a:schemeClr>
              </a:solidFill>
              <a:latin typeface="Times New Roman" pitchFamily="18" charset="0"/>
              <a:ea typeface="Cambria" pitchFamily="18" charset="0"/>
              <a:cs typeface="Times New Roman" pitchFamily="18" charset="0"/>
            </a:endParaRPr>
          </a:p>
          <a:p>
            <a:pPr algn="just" fontAlgn="auto" latinLnBrk="1">
              <a:spcBef>
                <a:spcPct val="20000"/>
              </a:spcBef>
              <a:spcAft>
                <a:spcPts val="0"/>
              </a:spcAft>
              <a:buFontTx/>
              <a:buChar char="-"/>
              <a:defRPr/>
            </a:pPr>
            <a:r>
              <a:rPr lang="en-US" sz="1200" b="1" dirty="0" smtClean="0">
                <a:solidFill>
                  <a:schemeClr val="accent1">
                    <a:lumMod val="50000"/>
                  </a:schemeClr>
                </a:solidFill>
                <a:latin typeface="Times New Roman" pitchFamily="18" charset="0"/>
                <a:cs typeface="Times New Roman" pitchFamily="18" charset="0"/>
              </a:rPr>
              <a:t>The Inclusive Playground </a:t>
            </a:r>
            <a:r>
              <a:rPr lang="en-US" sz="1200" dirty="0" smtClean="0">
                <a:solidFill>
                  <a:schemeClr val="accent1">
                    <a:lumMod val="50000"/>
                  </a:schemeClr>
                </a:solidFill>
                <a:latin typeface="Times New Roman" pitchFamily="18" charset="0"/>
                <a:cs typeface="Times New Roman" pitchFamily="18" charset="0"/>
              </a:rPr>
              <a:t>project is intended for</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children with developmental disabilities,</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which is very important for their</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 social inclusion so that they can play and socialize with other children. The playground is covered with a tartan surface and the </a:t>
            </a:r>
            <a:r>
              <a:rPr lang="sr-Latn-RS" sz="1200" dirty="0" smtClean="0">
                <a:solidFill>
                  <a:schemeClr val="accent1">
                    <a:lumMod val="50000"/>
                  </a:schemeClr>
                </a:solidFill>
                <a:latin typeface="Times New Roman" pitchFamily="18" charset="0"/>
                <a:cs typeface="Times New Roman" pitchFamily="18" charset="0"/>
              </a:rPr>
              <a:t>    </a:t>
            </a:r>
            <a:r>
              <a:rPr lang="en-US" sz="1200" dirty="0" smtClean="0">
                <a:solidFill>
                  <a:schemeClr val="accent1">
                    <a:lumMod val="50000"/>
                  </a:schemeClr>
                </a:solidFill>
                <a:latin typeface="Times New Roman" pitchFamily="18" charset="0"/>
                <a:cs typeface="Times New Roman" pitchFamily="18" charset="0"/>
              </a:rPr>
              <a:t>equipment is adapted for children with developmental disabilities.</a:t>
            </a:r>
            <a:endParaRPr lang="sr-Latn-RS" sz="1200" dirty="0" smtClean="0">
              <a:solidFill>
                <a:schemeClr val="accent1">
                  <a:lumMod val="50000"/>
                </a:schemeClr>
              </a:solidFill>
              <a:latin typeface="Times New Roman" pitchFamily="18" charset="0"/>
              <a:cs typeface="Times New Roman" pitchFamily="18" charset="0"/>
            </a:endParaRPr>
          </a:p>
          <a:p>
            <a:pPr algn="just" fontAlgn="auto" latinLnBrk="1">
              <a:spcBef>
                <a:spcPct val="20000"/>
              </a:spcBef>
              <a:spcAft>
                <a:spcPts val="0"/>
              </a:spcAft>
              <a:buFontTx/>
              <a:buChar char="-"/>
              <a:defRPr/>
            </a:pPr>
            <a:r>
              <a:rPr lang="en-US" sz="1200" b="1" dirty="0" smtClean="0">
                <a:solidFill>
                  <a:schemeClr val="accent2">
                    <a:lumMod val="50000"/>
                  </a:schemeClr>
                </a:solidFill>
                <a:latin typeface="Times New Roman" pitchFamily="18" charset="0"/>
                <a:cs typeface="Times New Roman" pitchFamily="18" charset="0"/>
              </a:rPr>
              <a:t>The </a:t>
            </a:r>
            <a:r>
              <a:rPr lang="sr-Latn-RS" sz="1200" b="1" dirty="0" smtClean="0">
                <a:solidFill>
                  <a:schemeClr val="accent2">
                    <a:lumMod val="50000"/>
                  </a:schemeClr>
                </a:solidFill>
                <a:latin typeface="Times New Roman" pitchFamily="18" charset="0"/>
                <a:cs typeface="Times New Roman" pitchFamily="18" charset="0"/>
              </a:rPr>
              <a:t>T</a:t>
            </a:r>
            <a:r>
              <a:rPr lang="en-US" sz="1200" b="1" dirty="0" err="1" smtClean="0">
                <a:solidFill>
                  <a:schemeClr val="accent2">
                    <a:lumMod val="50000"/>
                  </a:schemeClr>
                </a:solidFill>
                <a:latin typeface="Times New Roman" pitchFamily="18" charset="0"/>
                <a:cs typeface="Times New Roman" pitchFamily="18" charset="0"/>
              </a:rPr>
              <a:t>ree</a:t>
            </a:r>
            <a:r>
              <a:rPr lang="en-US" sz="1200" b="1" dirty="0" smtClean="0">
                <a:solidFill>
                  <a:schemeClr val="accent2">
                    <a:lumMod val="50000"/>
                  </a:schemeClr>
                </a:solidFill>
                <a:latin typeface="Times New Roman" pitchFamily="18" charset="0"/>
                <a:cs typeface="Times New Roman" pitchFamily="18" charset="0"/>
              </a:rPr>
              <a:t> line arrangement </a:t>
            </a:r>
            <a:r>
              <a:rPr lang="en-US" sz="1200" dirty="0" smtClean="0">
                <a:solidFill>
                  <a:schemeClr val="accent2">
                    <a:lumMod val="50000"/>
                  </a:schemeClr>
                </a:solidFill>
                <a:latin typeface="Times New Roman" pitchFamily="18" charset="0"/>
                <a:cs typeface="Times New Roman" pitchFamily="18" charset="0"/>
              </a:rPr>
              <a:t>project primarily provides a more beautiful appearance of the city itself</a:t>
            </a:r>
            <a:r>
              <a:rPr lang="sr-Latn-RS" sz="1200" dirty="0" smtClean="0">
                <a:solidFill>
                  <a:schemeClr val="accent2">
                    <a:lumMod val="50000"/>
                  </a:schemeClr>
                </a:solidFill>
                <a:latin typeface="Times New Roman" pitchFamily="18" charset="0"/>
                <a:cs typeface="Times New Roman" pitchFamily="18" charset="0"/>
              </a:rPr>
              <a:t> and also contribute to the </a:t>
            </a:r>
            <a:r>
              <a:rPr lang="en-US" sz="1200" dirty="0" smtClean="0">
                <a:solidFill>
                  <a:schemeClr val="accent2">
                    <a:lumMod val="50000"/>
                  </a:schemeClr>
                </a:solidFill>
                <a:latin typeface="Times New Roman" pitchFamily="18" charset="0"/>
                <a:cs typeface="Times New Roman" pitchFamily="18" charset="0"/>
              </a:rPr>
              <a:t>environmental protection</a:t>
            </a:r>
            <a:r>
              <a:rPr lang="sr-Latn-RS" sz="1200" dirty="0" smtClean="0">
                <a:solidFill>
                  <a:schemeClr val="accent2">
                    <a:lumMod val="50000"/>
                  </a:schemeClr>
                </a:solidFill>
                <a:latin typeface="Times New Roman" pitchFamily="18" charset="0"/>
                <a:cs typeface="Times New Roman" pitchFamily="18" charset="0"/>
              </a:rPr>
              <a:t> and the improvement of people´s health</a:t>
            </a:r>
            <a:r>
              <a:rPr lang="en-US" sz="1200" dirty="0" smtClean="0">
                <a:solidFill>
                  <a:schemeClr val="accent2">
                    <a:lumMod val="50000"/>
                  </a:schemeClr>
                </a:solidFill>
                <a:latin typeface="Times New Roman" pitchFamily="18" charset="0"/>
                <a:cs typeface="Times New Roman" pitchFamily="18" charset="0"/>
              </a:rPr>
              <a:t>. </a:t>
            </a:r>
            <a:endParaRPr lang="en-US" sz="1200" dirty="0" smtClean="0">
              <a:solidFill>
                <a:schemeClr val="accent1">
                  <a:lumMod val="50000"/>
                </a:schemeClr>
              </a:solidFill>
              <a:latin typeface="Times New Roman" pitchFamily="18" charset="0"/>
              <a:cs typeface="Times New Roman" pitchFamily="18" charset="0"/>
            </a:endParaRPr>
          </a:p>
          <a:p>
            <a:pPr algn="just" fontAlgn="auto" latinLnBrk="1">
              <a:spcBef>
                <a:spcPct val="20000"/>
              </a:spcBef>
              <a:spcAft>
                <a:spcPts val="0"/>
              </a:spcAft>
              <a:buFontTx/>
              <a:buChar char="-"/>
              <a:defRPr/>
            </a:pPr>
            <a:endParaRPr lang="sr-Latn-RS" sz="1200" dirty="0" smtClean="0">
              <a:solidFill>
                <a:schemeClr val="accent1">
                  <a:lumMod val="50000"/>
                </a:schemeClr>
              </a:solidFill>
              <a:latin typeface="Times New Roman" pitchFamily="18" charset="0"/>
              <a:ea typeface="Cambria" pitchFamily="18" charset="0"/>
              <a:cs typeface="Times New Roman" pitchFamily="18" charset="0"/>
            </a:endParaRPr>
          </a:p>
          <a:p>
            <a:pPr algn="just" fontAlgn="auto" latinLnBrk="1">
              <a:spcBef>
                <a:spcPct val="20000"/>
              </a:spcBef>
              <a:spcAft>
                <a:spcPts val="0"/>
              </a:spcAft>
              <a:buFontTx/>
              <a:buChar char="-"/>
              <a:defRPr/>
            </a:pPr>
            <a:endParaRPr lang="vi-VN" sz="1200" dirty="0">
              <a:solidFill>
                <a:schemeClr val="accent1">
                  <a:lumMod val="50000"/>
                </a:schemeClr>
              </a:solidFill>
              <a:latin typeface="Times New Roman" pitchFamily="18" charset="0"/>
              <a:ea typeface="Cambria" pitchFamily="18" charset="0"/>
              <a:cs typeface="Times New Roman" pitchFamily="18" charset="0"/>
            </a:endParaRPr>
          </a:p>
        </p:txBody>
      </p:sp>
      <p:pic>
        <p:nvPicPr>
          <p:cNvPr id="9"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388424" y="0"/>
            <a:ext cx="755576" cy="719733"/>
          </a:xfrm>
          <a:prstGeom prst="rect">
            <a:avLst/>
          </a:prstGeom>
          <a:noFill/>
          <a:ln w="9525">
            <a:noFill/>
            <a:miter lim="800000"/>
            <a:headEnd/>
            <a:tailEnd/>
          </a:ln>
        </p:spPr>
      </p:pic>
      <p:pic>
        <p:nvPicPr>
          <p:cNvPr id="6" name="Picture 5" descr="C:\Users\PC\Pictures\194666-senzorske-cesme-21-c.jpg"/>
          <p:cNvPicPr/>
          <p:nvPr/>
        </p:nvPicPr>
        <p:blipFill>
          <a:blip r:embed="rId3" cstate="print"/>
          <a:stretch>
            <a:fillRect/>
          </a:stretch>
        </p:blipFill>
        <p:spPr bwMode="auto">
          <a:xfrm>
            <a:off x="107504" y="483518"/>
            <a:ext cx="1944216" cy="1440160"/>
          </a:xfrm>
          <a:prstGeom prst="rect">
            <a:avLst/>
          </a:prstGeom>
          <a:noFill/>
          <a:ln w="9525">
            <a:noFill/>
            <a:miter lim="800000"/>
            <a:headEnd/>
            <a:tailEnd/>
          </a:ln>
        </p:spPr>
      </p:pic>
      <p:pic>
        <p:nvPicPr>
          <p:cNvPr id="8" name="Picture 2" descr="C:\Users\Administrator\Desktop\741045-pametne-table-april-2021-g.jpg"/>
          <p:cNvPicPr>
            <a:picLocks noChangeAspect="1" noChangeArrowheads="1"/>
          </p:cNvPicPr>
          <p:nvPr/>
        </p:nvPicPr>
        <p:blipFill>
          <a:blip r:embed="rId4" cstate="print"/>
          <a:srcRect/>
          <a:stretch>
            <a:fillRect/>
          </a:stretch>
        </p:blipFill>
        <p:spPr bwMode="auto">
          <a:xfrm>
            <a:off x="2195736" y="483518"/>
            <a:ext cx="2016224" cy="1440160"/>
          </a:xfrm>
          <a:prstGeom prst="rect">
            <a:avLst/>
          </a:prstGeom>
          <a:noFill/>
        </p:spPr>
      </p:pic>
      <p:pic>
        <p:nvPicPr>
          <p:cNvPr id="11" name="Picture 10" descr="C:\Users\PC\Pictures\194666-senzorske-cesme-21-c.jpg"/>
          <p:cNvPicPr/>
          <p:nvPr/>
        </p:nvPicPr>
        <p:blipFill>
          <a:blip r:embed="rId5" cstate="print"/>
          <a:stretch>
            <a:fillRect/>
          </a:stretch>
        </p:blipFill>
        <p:spPr bwMode="auto">
          <a:xfrm>
            <a:off x="4355976" y="483518"/>
            <a:ext cx="1800200" cy="1440160"/>
          </a:xfrm>
          <a:prstGeom prst="rect">
            <a:avLst/>
          </a:prstGeom>
          <a:noFill/>
          <a:ln w="9525">
            <a:noFill/>
            <a:miter lim="800000"/>
            <a:headEnd/>
            <a:tailEnd/>
          </a:ln>
        </p:spPr>
      </p:pic>
      <p:pic>
        <p:nvPicPr>
          <p:cNvPr id="12" name="Picture 4" descr="C:\Users\Administrator\Desktop\204594-15.avgust2021zelenilo-z.jpg"/>
          <p:cNvPicPr>
            <a:picLocks noChangeAspect="1" noChangeArrowheads="1"/>
          </p:cNvPicPr>
          <p:nvPr/>
        </p:nvPicPr>
        <p:blipFill>
          <a:blip r:embed="rId6" cstate="print"/>
          <a:srcRect/>
          <a:stretch>
            <a:fillRect/>
          </a:stretch>
        </p:blipFill>
        <p:spPr bwMode="auto">
          <a:xfrm>
            <a:off x="6300192" y="483518"/>
            <a:ext cx="1800200" cy="144016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ChangeArrowheads="1"/>
          </p:cNvSpPr>
          <p:nvPr/>
        </p:nvSpPr>
        <p:spPr bwMode="auto">
          <a:xfrm>
            <a:off x="107504" y="664409"/>
            <a:ext cx="6660232" cy="4185761"/>
          </a:xfrm>
          <a:prstGeom prst="rect">
            <a:avLst/>
          </a:prstGeom>
          <a:noFill/>
          <a:ln w="9525">
            <a:noFill/>
            <a:miter lim="800000"/>
            <a:headEnd/>
            <a:tailEnd/>
          </a:ln>
        </p:spPr>
        <p:txBody>
          <a:bodyPr wrap="square" anchor="ctr">
            <a:spAutoFit/>
          </a:bodyPr>
          <a:lstStyle/>
          <a:p>
            <a:pPr algn="just" eaLnBrk="0" hangingPunct="0"/>
            <a:r>
              <a:rPr lang="en-US" sz="1400" dirty="0" smtClean="0"/>
              <a:t/>
            </a:r>
            <a:br>
              <a:rPr lang="en-US" sz="1400" dirty="0" smtClean="0"/>
            </a:br>
            <a:r>
              <a:rPr lang="en-US" sz="1400" b="1" dirty="0" smtClean="0">
                <a:solidFill>
                  <a:schemeClr val="accent1">
                    <a:lumMod val="50000"/>
                  </a:schemeClr>
                </a:solidFill>
                <a:latin typeface="Times New Roman" pitchFamily="18" charset="0"/>
                <a:cs typeface="Times New Roman" pitchFamily="18" charset="0"/>
              </a:rPr>
              <a:t>System 48</a:t>
            </a:r>
            <a:r>
              <a:rPr lang="en-US" sz="1400" dirty="0" smtClean="0">
                <a:solidFill>
                  <a:schemeClr val="accent1">
                    <a:lumMod val="50000"/>
                  </a:schemeClr>
                </a:solidFill>
                <a:latin typeface="Times New Roman" pitchFamily="18" charset="0"/>
                <a:cs typeface="Times New Roman" pitchFamily="18" charset="0"/>
              </a:rPr>
              <a:t>: Service established on </a:t>
            </a:r>
            <a:r>
              <a:rPr lang="en-US" sz="1400" b="1" dirty="0" smtClean="0">
                <a:solidFill>
                  <a:schemeClr val="accent1">
                    <a:lumMod val="50000"/>
                  </a:schemeClr>
                </a:solidFill>
                <a:latin typeface="Times New Roman" pitchFamily="18" charset="0"/>
                <a:cs typeface="Times New Roman" pitchFamily="18" charset="0"/>
              </a:rPr>
              <a:t>April 20, 2011</a:t>
            </a:r>
            <a:r>
              <a:rPr lang="en-US" sz="1400" dirty="0" smtClean="0">
                <a:solidFill>
                  <a:schemeClr val="accent1">
                    <a:lumMod val="50000"/>
                  </a:schemeClr>
                </a:solidFill>
                <a:latin typeface="Times New Roman" pitchFamily="18" charset="0"/>
                <a:cs typeface="Times New Roman" pitchFamily="18" charset="0"/>
              </a:rPr>
              <a:t>. an intelligent administration and a responsible monitoring system for all its departments and public companies.</a:t>
            </a:r>
            <a:endParaRPr lang="sr-Latn-RS" sz="1400" dirty="0" smtClean="0">
              <a:solidFill>
                <a:schemeClr val="accent1">
                  <a:lumMod val="50000"/>
                </a:schemeClr>
              </a:solidFill>
              <a:latin typeface="Times New Roman" pitchFamily="18" charset="0"/>
              <a:cs typeface="Times New Roman" pitchFamily="18" charset="0"/>
            </a:endParaRPr>
          </a:p>
          <a:p>
            <a:pPr algn="just" eaLnBrk="0" hangingPunct="0"/>
            <a:endParaRPr lang="sr-Latn-RS" sz="1400" dirty="0" smtClean="0">
              <a:solidFill>
                <a:schemeClr val="accent1">
                  <a:lumMod val="50000"/>
                </a:schemeClr>
              </a:solidFill>
              <a:latin typeface="Times New Roman" pitchFamily="18" charset="0"/>
              <a:cs typeface="Times New Roman" pitchFamily="18" charset="0"/>
            </a:endParaRPr>
          </a:p>
          <a:p>
            <a:pPr algn="just" eaLnBrk="0" hangingPunct="0"/>
            <a:r>
              <a:rPr lang="en-US" sz="1400" dirty="0" smtClean="0">
                <a:solidFill>
                  <a:schemeClr val="accent1">
                    <a:lumMod val="50000"/>
                  </a:schemeClr>
                </a:solidFill>
                <a:latin typeface="Times New Roman" pitchFamily="18" charset="0"/>
                <a:cs typeface="Times New Roman" pitchFamily="18" charset="0"/>
              </a:rPr>
              <a:t>Some of the </a:t>
            </a:r>
            <a:r>
              <a:rPr lang="en-US" sz="1400" b="1" dirty="0" smtClean="0">
                <a:solidFill>
                  <a:schemeClr val="accent1">
                    <a:lumMod val="50000"/>
                  </a:schemeClr>
                </a:solidFill>
                <a:latin typeface="Times New Roman" pitchFamily="18" charset="0"/>
                <a:cs typeface="Times New Roman" pitchFamily="18" charset="0"/>
              </a:rPr>
              <a:t>most common problems </a:t>
            </a:r>
            <a:r>
              <a:rPr lang="en-US" sz="1400" dirty="0" smtClean="0">
                <a:solidFill>
                  <a:schemeClr val="accent1">
                    <a:lumMod val="50000"/>
                  </a:schemeClr>
                </a:solidFill>
                <a:latin typeface="Times New Roman" pitchFamily="18" charset="0"/>
                <a:cs typeface="Times New Roman" pitchFamily="18" charset="0"/>
              </a:rPr>
              <a:t>reported are related to the following </a:t>
            </a:r>
            <a:r>
              <a:rPr lang="en-US" altLang="ko-KR" sz="1400" dirty="0" smtClean="0">
                <a:solidFill>
                  <a:schemeClr val="accent1">
                    <a:lumMod val="50000"/>
                  </a:schemeClr>
                </a:solidFill>
                <a:latin typeface="Times New Roman" pitchFamily="18" charset="0"/>
                <a:cs typeface="Times New Roman" pitchFamily="18" charset="0"/>
              </a:rPr>
              <a:t>: </a:t>
            </a:r>
            <a:endParaRPr lang="en-US" altLang="ko-KR" sz="1400" dirty="0">
              <a:solidFill>
                <a:schemeClr val="accent1">
                  <a:lumMod val="50000"/>
                </a:schemeClr>
              </a:solidFill>
              <a:latin typeface="Times New Roman" pitchFamily="18" charset="0"/>
              <a:cs typeface="Times New Roman" pitchFamily="18" charset="0"/>
            </a:endParaRPr>
          </a:p>
          <a:p>
            <a:pPr algn="just" eaLnBrk="0" hangingPunct="0"/>
            <a:r>
              <a:rPr lang="en-US" sz="1400" dirty="0" smtClean="0">
                <a:solidFill>
                  <a:schemeClr val="accent1">
                    <a:lumMod val="50000"/>
                  </a:schemeClr>
                </a:solidFill>
                <a:latin typeface="Times New Roman" pitchFamily="18" charset="0"/>
                <a:cs typeface="Times New Roman" pitchFamily="18" charset="0"/>
              </a:rPr>
              <a:t>public lighting, sewage and atmospheric sewage, construction sites, leasing, legalization of illegally constructed structures, requiring various inspections</a:t>
            </a:r>
            <a:r>
              <a:rPr lang="en-US" sz="1400" b="1" dirty="0" smtClean="0">
                <a:solidFill>
                  <a:schemeClr val="accent1">
                    <a:lumMod val="50000"/>
                  </a:schemeClr>
                </a:solidFill>
                <a:latin typeface="Times New Roman" pitchFamily="18" charset="0"/>
                <a:cs typeface="Times New Roman" pitchFamily="18" charset="0"/>
              </a:rPr>
              <a:t>.</a:t>
            </a:r>
            <a:endParaRPr lang="en-US" altLang="ko-KR" sz="1400" b="1" dirty="0">
              <a:solidFill>
                <a:schemeClr val="accent1">
                  <a:lumMod val="50000"/>
                </a:schemeClr>
              </a:solidFill>
              <a:latin typeface="Times New Roman" pitchFamily="18" charset="0"/>
              <a:cs typeface="Times New Roman" pitchFamily="18" charset="0"/>
            </a:endParaRPr>
          </a:p>
          <a:p>
            <a:pPr algn="just" eaLnBrk="0" hangingPunct="0"/>
            <a:endParaRPr lang="en-US" altLang="ko-KR" sz="1400" dirty="0">
              <a:solidFill>
                <a:schemeClr val="accent1">
                  <a:lumMod val="50000"/>
                </a:schemeClr>
              </a:solidFill>
              <a:latin typeface="Times New Roman" pitchFamily="18" charset="0"/>
              <a:cs typeface="Times New Roman" pitchFamily="18" charset="0"/>
            </a:endParaRPr>
          </a:p>
          <a:p>
            <a:pPr marL="342900" indent="-342900" algn="just" eaLnBrk="0" hangingPunct="0"/>
            <a:r>
              <a:rPr lang="sr-Latn-RS" sz="1400" dirty="0" smtClean="0">
                <a:solidFill>
                  <a:schemeClr val="accent1">
                    <a:lumMod val="50000"/>
                  </a:schemeClr>
                </a:solidFill>
                <a:latin typeface="Times New Roman" pitchFamily="18" charset="0"/>
                <a:cs typeface="Times New Roman" pitchFamily="18" charset="0"/>
              </a:rPr>
              <a:t> </a:t>
            </a:r>
            <a:r>
              <a:rPr lang="sr-Latn-RS" sz="1400" b="1" dirty="0" smtClean="0">
                <a:solidFill>
                  <a:schemeClr val="accent1">
                    <a:lumMod val="50000"/>
                  </a:schemeClr>
                </a:solidFill>
                <a:latin typeface="Times New Roman" pitchFamily="18" charset="0"/>
                <a:cs typeface="Times New Roman" pitchFamily="18" charset="0"/>
              </a:rPr>
              <a:t>1.</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The problem can be reported by calling a local number, sending an SMS, filling out an online form on the official website or sending an email, or by coming in person to the Municipal Administration building, </a:t>
            </a:r>
            <a:r>
              <a:rPr lang="en-US" sz="1400" dirty="0" err="1" smtClean="0">
                <a:solidFill>
                  <a:schemeClr val="accent1">
                    <a:lumMod val="50000"/>
                  </a:schemeClr>
                </a:solidFill>
                <a:latin typeface="Times New Roman" pitchFamily="18" charset="0"/>
                <a:cs typeface="Times New Roman" pitchFamily="18" charset="0"/>
              </a:rPr>
              <a:t>Orlovićeva</a:t>
            </a:r>
            <a:r>
              <a:rPr lang="en-US" sz="1400" dirty="0" smtClean="0">
                <a:solidFill>
                  <a:schemeClr val="accent1">
                    <a:lumMod val="50000"/>
                  </a:schemeClr>
                </a:solidFill>
                <a:latin typeface="Times New Roman" pitchFamily="18" charset="0"/>
                <a:cs typeface="Times New Roman" pitchFamily="18" charset="0"/>
              </a:rPr>
              <a:t> br. 5, office no. 20. It is important to note that requests may be sent non-stop, 7 days a week.</a:t>
            </a:r>
            <a:endParaRPr lang="sr-Latn-RS" sz="1400" dirty="0" smtClean="0">
              <a:solidFill>
                <a:schemeClr val="accent1">
                  <a:lumMod val="50000"/>
                </a:schemeClr>
              </a:solidFill>
              <a:latin typeface="Times New Roman" pitchFamily="18" charset="0"/>
              <a:cs typeface="Times New Roman" pitchFamily="18" charset="0"/>
            </a:endParaRPr>
          </a:p>
          <a:p>
            <a:pPr marL="342900" indent="-342900" algn="just" eaLnBrk="0" hangingPunct="0"/>
            <a:r>
              <a:rPr lang="sr-Latn-RS" sz="1400" b="1" dirty="0" smtClean="0">
                <a:solidFill>
                  <a:schemeClr val="accent1">
                    <a:lumMod val="50000"/>
                  </a:schemeClr>
                </a:solidFill>
                <a:latin typeface="Times New Roman" pitchFamily="18" charset="0"/>
                <a:cs typeface="Times New Roman" pitchFamily="18" charset="0"/>
              </a:rPr>
              <a:t>2.</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In</a:t>
            </a:r>
            <a:r>
              <a:rPr lang="en-US" sz="1400" b="1" dirty="0" smtClean="0">
                <a:solidFill>
                  <a:schemeClr val="accent1">
                    <a:lumMod val="50000"/>
                  </a:schemeClr>
                </a:solidFill>
                <a:latin typeface="Times New Roman" pitchFamily="18" charset="0"/>
                <a:cs typeface="Times New Roman" pitchFamily="18" charset="0"/>
              </a:rPr>
              <a:t> 2018</a:t>
            </a:r>
            <a:r>
              <a:rPr lang="en-US" sz="1400" dirty="0" smtClean="0">
                <a:solidFill>
                  <a:schemeClr val="accent1">
                    <a:lumMod val="50000"/>
                  </a:schemeClr>
                </a:solidFill>
                <a:latin typeface="Times New Roman" pitchFamily="18" charset="0"/>
                <a:cs typeface="Times New Roman" pitchFamily="18" charset="0"/>
              </a:rPr>
              <a:t>, a total of </a:t>
            </a:r>
            <a:r>
              <a:rPr lang="en-US" sz="1400" b="1" dirty="0" smtClean="0">
                <a:solidFill>
                  <a:schemeClr val="accent1">
                    <a:lumMod val="50000"/>
                  </a:schemeClr>
                </a:solidFill>
                <a:latin typeface="Times New Roman" pitchFamily="18" charset="0"/>
                <a:cs typeface="Times New Roman" pitchFamily="18" charset="0"/>
              </a:rPr>
              <a:t>155</a:t>
            </a:r>
            <a:r>
              <a:rPr lang="en-US" sz="1400" dirty="0" smtClean="0">
                <a:solidFill>
                  <a:schemeClr val="accent1">
                    <a:lumMod val="50000"/>
                  </a:schemeClr>
                </a:solidFill>
                <a:latin typeface="Times New Roman" pitchFamily="18" charset="0"/>
                <a:cs typeface="Times New Roman" pitchFamily="18" charset="0"/>
              </a:rPr>
              <a:t> applications were filed</a:t>
            </a:r>
            <a:r>
              <a:rPr lang="sr-Latn-RS" sz="1400" dirty="0" smtClean="0">
                <a:solidFill>
                  <a:schemeClr val="accent1">
                    <a:lumMod val="50000"/>
                  </a:schemeClr>
                </a:solidFill>
                <a:latin typeface="Times New Roman" pitchFamily="18" charset="0"/>
                <a:cs typeface="Times New Roman" pitchFamily="18" charset="0"/>
              </a:rPr>
              <a:t> and </a:t>
            </a:r>
            <a:r>
              <a:rPr lang="sr-Latn-RS" sz="1400" b="1" dirty="0" smtClean="0">
                <a:solidFill>
                  <a:schemeClr val="accent1">
                    <a:lumMod val="50000"/>
                  </a:schemeClr>
                </a:solidFill>
                <a:latin typeface="Times New Roman" pitchFamily="18" charset="0"/>
                <a:cs typeface="Times New Roman" pitchFamily="18" charset="0"/>
              </a:rPr>
              <a:t>80</a:t>
            </a:r>
            <a:r>
              <a:rPr lang="sr-Latn-RS" sz="1400" dirty="0" smtClean="0">
                <a:solidFill>
                  <a:schemeClr val="accent1">
                    <a:lumMod val="50000"/>
                  </a:schemeClr>
                </a:solidFill>
                <a:latin typeface="Times New Roman" pitchFamily="18" charset="0"/>
                <a:cs typeface="Times New Roman" pitchFamily="18" charset="0"/>
              </a:rPr>
              <a:t> requests were resolved.</a:t>
            </a:r>
          </a:p>
          <a:p>
            <a:pPr marL="342900" indent="-342900" algn="just" eaLnBrk="0" hangingPunct="0">
              <a:buAutoNum type="arabicPeriod" startAt="3"/>
            </a:pPr>
            <a:r>
              <a:rPr lang="en-US" sz="1400" dirty="0" smtClean="0">
                <a:solidFill>
                  <a:schemeClr val="accent1">
                    <a:lumMod val="50000"/>
                  </a:schemeClr>
                </a:solidFill>
                <a:latin typeface="Times New Roman" pitchFamily="18" charset="0"/>
                <a:cs typeface="Times New Roman" pitchFamily="18" charset="0"/>
              </a:rPr>
              <a:t>In</a:t>
            </a:r>
            <a:r>
              <a:rPr lang="en-US" sz="1400" b="1" dirty="0" smtClean="0">
                <a:solidFill>
                  <a:schemeClr val="accent1">
                    <a:lumMod val="50000"/>
                  </a:schemeClr>
                </a:solidFill>
                <a:latin typeface="Times New Roman" pitchFamily="18" charset="0"/>
                <a:cs typeface="Times New Roman" pitchFamily="18" charset="0"/>
              </a:rPr>
              <a:t> 201</a:t>
            </a:r>
            <a:r>
              <a:rPr lang="sr-Latn-RS" sz="1400" b="1" dirty="0" smtClean="0">
                <a:solidFill>
                  <a:schemeClr val="accent1">
                    <a:lumMod val="50000"/>
                  </a:schemeClr>
                </a:solidFill>
                <a:latin typeface="Times New Roman" pitchFamily="18" charset="0"/>
                <a:cs typeface="Times New Roman" pitchFamily="18" charset="0"/>
              </a:rPr>
              <a:t>9</a:t>
            </a:r>
            <a:r>
              <a:rPr lang="en-US" sz="1400" dirty="0" smtClean="0">
                <a:solidFill>
                  <a:schemeClr val="accent1">
                    <a:lumMod val="50000"/>
                  </a:schemeClr>
                </a:solidFill>
                <a:latin typeface="Times New Roman" pitchFamily="18" charset="0"/>
                <a:cs typeface="Times New Roman" pitchFamily="18" charset="0"/>
              </a:rPr>
              <a:t>, </a:t>
            </a:r>
            <a:r>
              <a:rPr lang="sr-Latn-RS" sz="1400" dirty="0" smtClean="0">
                <a:solidFill>
                  <a:schemeClr val="accent1">
                    <a:lumMod val="50000"/>
                  </a:schemeClr>
                </a:solidFill>
                <a:latin typeface="Times New Roman" pitchFamily="18" charset="0"/>
                <a:cs typeface="Times New Roman" pitchFamily="18" charset="0"/>
              </a:rPr>
              <a:t>a total of </a:t>
            </a:r>
            <a:r>
              <a:rPr lang="sr-Latn-RS" sz="1400" b="1" dirty="0" smtClean="0">
                <a:solidFill>
                  <a:schemeClr val="accent1">
                    <a:lumMod val="50000"/>
                  </a:schemeClr>
                </a:solidFill>
                <a:latin typeface="Times New Roman" pitchFamily="18" charset="0"/>
                <a:cs typeface="Times New Roman" pitchFamily="18" charset="0"/>
              </a:rPr>
              <a:t>178</a:t>
            </a:r>
            <a:r>
              <a:rPr lang="sr-Latn-RS" sz="1400" dirty="0" smtClean="0">
                <a:solidFill>
                  <a:schemeClr val="accent1">
                    <a:lumMod val="50000"/>
                  </a:schemeClr>
                </a:solidFill>
                <a:latin typeface="Times New Roman" pitchFamily="18" charset="0"/>
                <a:cs typeface="Times New Roman" pitchFamily="18" charset="0"/>
              </a:rPr>
              <a:t> applications were filed and </a:t>
            </a:r>
            <a:r>
              <a:rPr lang="sr-Latn-RS" sz="1400" b="1" dirty="0" smtClean="0">
                <a:solidFill>
                  <a:schemeClr val="accent1">
                    <a:lumMod val="50000"/>
                  </a:schemeClr>
                </a:solidFill>
                <a:latin typeface="Times New Roman" pitchFamily="18" charset="0"/>
                <a:cs typeface="Times New Roman" pitchFamily="18" charset="0"/>
              </a:rPr>
              <a:t>99</a:t>
            </a:r>
            <a:r>
              <a:rPr lang="sr-Latn-RS" sz="1400" dirty="0" smtClean="0">
                <a:solidFill>
                  <a:schemeClr val="accent1">
                    <a:lumMod val="50000"/>
                  </a:schemeClr>
                </a:solidFill>
                <a:latin typeface="Times New Roman" pitchFamily="18" charset="0"/>
                <a:cs typeface="Times New Roman" pitchFamily="18" charset="0"/>
              </a:rPr>
              <a:t> requests were resolved</a:t>
            </a:r>
          </a:p>
          <a:p>
            <a:pPr marL="342900" indent="-342900" algn="just" eaLnBrk="0" hangingPunct="0">
              <a:buAutoNum type="arabicPeriod" startAt="3"/>
            </a:pPr>
            <a:r>
              <a:rPr lang="sr-Latn-RS" sz="1400" dirty="0" smtClean="0">
                <a:solidFill>
                  <a:schemeClr val="accent1">
                    <a:lumMod val="50000"/>
                  </a:schemeClr>
                </a:solidFill>
                <a:latin typeface="Times New Roman" pitchFamily="18" charset="0"/>
                <a:cs typeface="Times New Roman" pitchFamily="18" charset="0"/>
              </a:rPr>
              <a:t>In</a:t>
            </a:r>
            <a:r>
              <a:rPr lang="sr-Latn-RS" sz="1400" b="1" dirty="0" smtClean="0">
                <a:solidFill>
                  <a:schemeClr val="accent1">
                    <a:lumMod val="50000"/>
                  </a:schemeClr>
                </a:solidFill>
                <a:latin typeface="Times New Roman" pitchFamily="18" charset="0"/>
                <a:cs typeface="Times New Roman" pitchFamily="18" charset="0"/>
              </a:rPr>
              <a:t> 2020</a:t>
            </a:r>
            <a:r>
              <a:rPr lang="sr-Latn-RS" sz="1400" dirty="0" smtClean="0">
                <a:solidFill>
                  <a:schemeClr val="accent1">
                    <a:lumMod val="50000"/>
                  </a:schemeClr>
                </a:solidFill>
                <a:latin typeface="Times New Roman" pitchFamily="18" charset="0"/>
                <a:cs typeface="Times New Roman" pitchFamily="18" charset="0"/>
              </a:rPr>
              <a:t>, a total of </a:t>
            </a:r>
            <a:r>
              <a:rPr lang="sr-Latn-RS" sz="1400" b="1" dirty="0" smtClean="0">
                <a:solidFill>
                  <a:schemeClr val="accent1">
                    <a:lumMod val="50000"/>
                  </a:schemeClr>
                </a:solidFill>
                <a:latin typeface="Times New Roman" pitchFamily="18" charset="0"/>
                <a:cs typeface="Times New Roman" pitchFamily="18" charset="0"/>
              </a:rPr>
              <a:t>145</a:t>
            </a:r>
            <a:r>
              <a:rPr lang="sr-Latn-RS" sz="1400" dirty="0" smtClean="0">
                <a:solidFill>
                  <a:schemeClr val="accent1">
                    <a:lumMod val="50000"/>
                  </a:schemeClr>
                </a:solidFill>
                <a:latin typeface="Times New Roman" pitchFamily="18" charset="0"/>
                <a:cs typeface="Times New Roman" pitchFamily="18" charset="0"/>
              </a:rPr>
              <a:t> applications were filed and </a:t>
            </a:r>
            <a:r>
              <a:rPr lang="sr-Latn-RS" sz="1400" b="1" dirty="0" smtClean="0">
                <a:solidFill>
                  <a:schemeClr val="accent1">
                    <a:lumMod val="50000"/>
                  </a:schemeClr>
                </a:solidFill>
                <a:latin typeface="Times New Roman" pitchFamily="18" charset="0"/>
                <a:cs typeface="Times New Roman" pitchFamily="18" charset="0"/>
              </a:rPr>
              <a:t>86 </a:t>
            </a:r>
            <a:r>
              <a:rPr lang="sr-Latn-RS" sz="1400" dirty="0" smtClean="0">
                <a:solidFill>
                  <a:schemeClr val="accent1">
                    <a:lumMod val="50000"/>
                  </a:schemeClr>
                </a:solidFill>
                <a:latin typeface="Times New Roman" pitchFamily="18" charset="0"/>
                <a:cs typeface="Times New Roman" pitchFamily="18" charset="0"/>
              </a:rPr>
              <a:t> requests were resolved</a:t>
            </a:r>
            <a:r>
              <a:rPr lang="en-US" sz="1400" dirty="0" smtClean="0">
                <a:solidFill>
                  <a:schemeClr val="accent1">
                    <a:lumMod val="50000"/>
                  </a:schemeClr>
                </a:solidFill>
                <a:latin typeface="Times New Roman" pitchFamily="18" charset="0"/>
                <a:cs typeface="Times New Roman" pitchFamily="18" charset="0"/>
              </a:rPr>
              <a:t>.</a:t>
            </a:r>
            <a:endParaRPr lang="sr-Latn-RS" sz="1400" dirty="0" smtClean="0">
              <a:solidFill>
                <a:schemeClr val="accent1">
                  <a:lumMod val="50000"/>
                </a:schemeClr>
              </a:solidFill>
              <a:latin typeface="Times New Roman" pitchFamily="18" charset="0"/>
              <a:cs typeface="Times New Roman" pitchFamily="18" charset="0"/>
            </a:endParaRPr>
          </a:p>
          <a:p>
            <a:pPr marL="342900" indent="-342900" algn="just" eaLnBrk="0" hangingPunct="0">
              <a:buFontTx/>
              <a:buAutoNum type="arabicPeriod" startAt="3"/>
            </a:pPr>
            <a:r>
              <a:rPr lang="sr-Latn-RS" sz="1400" dirty="0" smtClean="0">
                <a:solidFill>
                  <a:schemeClr val="accent1">
                    <a:lumMod val="50000"/>
                  </a:schemeClr>
                </a:solidFill>
                <a:latin typeface="Times New Roman" pitchFamily="18" charset="0"/>
                <a:cs typeface="Times New Roman" pitchFamily="18" charset="0"/>
              </a:rPr>
              <a:t>In</a:t>
            </a:r>
            <a:r>
              <a:rPr lang="sr-Latn-RS" sz="1400" b="1" dirty="0" smtClean="0">
                <a:solidFill>
                  <a:schemeClr val="accent1">
                    <a:lumMod val="50000"/>
                  </a:schemeClr>
                </a:solidFill>
                <a:latin typeface="Times New Roman" pitchFamily="18" charset="0"/>
                <a:cs typeface="Times New Roman" pitchFamily="18" charset="0"/>
              </a:rPr>
              <a:t> 2021</a:t>
            </a:r>
            <a:r>
              <a:rPr lang="sr-Latn-RS" sz="1400" dirty="0" smtClean="0">
                <a:solidFill>
                  <a:schemeClr val="accent1">
                    <a:lumMod val="50000"/>
                  </a:schemeClr>
                </a:solidFill>
                <a:latin typeface="Times New Roman" pitchFamily="18" charset="0"/>
                <a:cs typeface="Times New Roman" pitchFamily="18" charset="0"/>
              </a:rPr>
              <a:t>, a total of </a:t>
            </a:r>
            <a:r>
              <a:rPr lang="sr-Latn-RS" sz="1400" b="1" dirty="0" smtClean="0">
                <a:solidFill>
                  <a:schemeClr val="accent1">
                    <a:lumMod val="50000"/>
                  </a:schemeClr>
                </a:solidFill>
                <a:latin typeface="Times New Roman" pitchFamily="18" charset="0"/>
                <a:cs typeface="Times New Roman" pitchFamily="18" charset="0"/>
              </a:rPr>
              <a:t>194</a:t>
            </a:r>
            <a:r>
              <a:rPr lang="sr-Latn-RS" sz="1400" dirty="0" smtClean="0">
                <a:solidFill>
                  <a:schemeClr val="accent1">
                    <a:lumMod val="50000"/>
                  </a:schemeClr>
                </a:solidFill>
                <a:latin typeface="Times New Roman" pitchFamily="18" charset="0"/>
                <a:cs typeface="Times New Roman" pitchFamily="18" charset="0"/>
              </a:rPr>
              <a:t> applications were filed and </a:t>
            </a:r>
            <a:r>
              <a:rPr lang="sr-Latn-RS" sz="1400" b="1" dirty="0" smtClean="0">
                <a:solidFill>
                  <a:schemeClr val="accent1">
                    <a:lumMod val="50000"/>
                  </a:schemeClr>
                </a:solidFill>
                <a:latin typeface="Times New Roman" pitchFamily="18" charset="0"/>
                <a:cs typeface="Times New Roman" pitchFamily="18" charset="0"/>
              </a:rPr>
              <a:t>77 </a:t>
            </a:r>
            <a:r>
              <a:rPr lang="sr-Latn-RS" sz="1400" dirty="0" smtClean="0">
                <a:solidFill>
                  <a:schemeClr val="accent1">
                    <a:lumMod val="50000"/>
                  </a:schemeClr>
                </a:solidFill>
                <a:latin typeface="Times New Roman" pitchFamily="18" charset="0"/>
                <a:cs typeface="Times New Roman" pitchFamily="18" charset="0"/>
              </a:rPr>
              <a:t> requests were resolved</a:t>
            </a:r>
            <a:r>
              <a:rPr lang="en-US" sz="1400" dirty="0" smtClean="0">
                <a:solidFill>
                  <a:schemeClr val="accent1">
                    <a:lumMod val="50000"/>
                  </a:schemeClr>
                </a:solidFill>
                <a:latin typeface="Times New Roman" pitchFamily="18" charset="0"/>
                <a:cs typeface="Times New Roman" pitchFamily="18" charset="0"/>
              </a:rPr>
              <a:t>.</a:t>
            </a:r>
            <a:endParaRPr lang="sr-Latn-RS" sz="1400" dirty="0" smtClean="0">
              <a:solidFill>
                <a:schemeClr val="accent1">
                  <a:lumMod val="50000"/>
                </a:schemeClr>
              </a:solidFill>
              <a:latin typeface="Times New Roman" pitchFamily="18" charset="0"/>
              <a:cs typeface="Times New Roman" pitchFamily="18" charset="0"/>
            </a:endParaRPr>
          </a:p>
          <a:p>
            <a:pPr marL="342900" indent="-342900" algn="just" eaLnBrk="0" hangingPunct="0">
              <a:buFontTx/>
              <a:buAutoNum type="arabicPeriod" startAt="3"/>
            </a:pPr>
            <a:r>
              <a:rPr lang="en-US" altLang="ko-KR" sz="1400" dirty="0">
                <a:solidFill>
                  <a:schemeClr val="accent1">
                    <a:lumMod val="50000"/>
                  </a:schemeClr>
                </a:solidFill>
                <a:latin typeface="Times New Roman" pitchFamily="18" charset="0"/>
                <a:cs typeface="Times New Roman" pitchFamily="18" charset="0"/>
              </a:rPr>
              <a:t>	</a:t>
            </a:r>
            <a:endParaRPr lang="sr-Latn-RS" altLang="ko-KR" sz="1400" dirty="0" smtClean="0">
              <a:solidFill>
                <a:schemeClr val="accent1">
                  <a:lumMod val="50000"/>
                </a:schemeClr>
              </a:solidFill>
              <a:latin typeface="Times New Roman" pitchFamily="18" charset="0"/>
              <a:cs typeface="Times New Roman" pitchFamily="18" charset="0"/>
            </a:endParaRPr>
          </a:p>
          <a:p>
            <a:pPr marL="342900" indent="-342900" eaLnBrk="0" hangingPunct="0"/>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Depending on to whom the request is addressed and the nature of the request for response,</a:t>
            </a: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it is waiting from </a:t>
            </a:r>
            <a:r>
              <a:rPr lang="en-US" sz="1400" b="1" dirty="0" smtClean="0">
                <a:solidFill>
                  <a:schemeClr val="accent1">
                    <a:lumMod val="50000"/>
                  </a:schemeClr>
                </a:solidFill>
                <a:latin typeface="Times New Roman" pitchFamily="18" charset="0"/>
                <a:cs typeface="Times New Roman" pitchFamily="18" charset="0"/>
              </a:rPr>
              <a:t>a couple of hours to two to three days</a:t>
            </a:r>
            <a:r>
              <a:rPr lang="en-US" sz="1400" dirty="0" smtClean="0">
                <a:solidFill>
                  <a:schemeClr val="accent1">
                    <a:lumMod val="50000"/>
                  </a:schemeClr>
                </a:solidFill>
                <a:latin typeface="Times New Roman" pitchFamily="18" charset="0"/>
                <a:cs typeface="Times New Roman" pitchFamily="18" charset="0"/>
              </a:rPr>
              <a:t>.</a:t>
            </a:r>
            <a:endParaRPr lang="en-US" altLang="ko-KR" sz="1400" dirty="0">
              <a:solidFill>
                <a:schemeClr val="accent1">
                  <a:lumMod val="50000"/>
                </a:schemeClr>
              </a:solidFill>
              <a:latin typeface="Times New Roman" pitchFamily="18" charset="0"/>
              <a:cs typeface="Times New Roman" pitchFamily="18" charset="0"/>
            </a:endParaRPr>
          </a:p>
        </p:txBody>
      </p:sp>
      <p:pic>
        <p:nvPicPr>
          <p:cNvPr id="4" name="Picture 6"/>
          <p:cNvPicPr>
            <a:picLocks noChangeAspect="1"/>
          </p:cNvPicPr>
          <p:nvPr/>
        </p:nvPicPr>
        <p:blipFill>
          <a:blip r:embed="rId2" cstate="print"/>
          <a:srcRect/>
          <a:stretch>
            <a:fillRect/>
          </a:stretch>
        </p:blipFill>
        <p:spPr bwMode="auto">
          <a:xfrm rot="1099510">
            <a:off x="6573161" y="729957"/>
            <a:ext cx="2139781" cy="707366"/>
          </a:xfrm>
          <a:prstGeom prst="rect">
            <a:avLst/>
          </a:prstGeom>
          <a:noFill/>
          <a:ln w="9525">
            <a:noFill/>
            <a:miter lim="800000"/>
            <a:headEnd/>
            <a:tailEnd/>
          </a:ln>
          <a:effectLst>
            <a:innerShdw blurRad="63500" dist="50800" dir="10800000">
              <a:prstClr val="black">
                <a:alpha val="50000"/>
              </a:prstClr>
            </a:innerShdw>
          </a:effectLst>
          <a:scene3d>
            <a:camera prst="perspectiveContrastingRightFacing"/>
            <a:lightRig rig="threePt" dir="t"/>
          </a:scene3d>
        </p:spPr>
      </p:pic>
      <p:pic>
        <p:nvPicPr>
          <p:cNvPr id="5" name="Picture 8"/>
          <p:cNvPicPr>
            <a:picLocks noChangeAspect="1"/>
          </p:cNvPicPr>
          <p:nvPr/>
        </p:nvPicPr>
        <p:blipFill>
          <a:blip r:embed="rId3" cstate="print"/>
          <a:srcRect/>
          <a:stretch>
            <a:fillRect/>
          </a:stretch>
        </p:blipFill>
        <p:spPr bwMode="auto">
          <a:xfrm rot="20533789">
            <a:off x="6972376" y="1978603"/>
            <a:ext cx="1512888" cy="1338263"/>
          </a:xfrm>
          <a:prstGeom prst="rect">
            <a:avLst/>
          </a:prstGeom>
          <a:noFill/>
          <a:ln w="9525">
            <a:noFill/>
            <a:miter lim="800000"/>
            <a:headEnd/>
            <a:tailEnd/>
          </a:ln>
          <a:effectLst>
            <a:innerShdw blurRad="63500" dist="50800" dir="10800000">
              <a:prstClr val="black">
                <a:alpha val="50000"/>
              </a:prstClr>
            </a:innerShdw>
          </a:effectLst>
          <a:scene3d>
            <a:camera prst="perspectiveContrastingRightFacing"/>
            <a:lightRig rig="threePt" dir="t"/>
          </a:scene3d>
        </p:spPr>
      </p:pic>
      <p:sp>
        <p:nvSpPr>
          <p:cNvPr id="6" name="Title 1"/>
          <p:cNvSpPr txBox="1">
            <a:spLocks/>
          </p:cNvSpPr>
          <p:nvPr/>
        </p:nvSpPr>
        <p:spPr>
          <a:xfrm>
            <a:off x="0" y="0"/>
            <a:ext cx="8172400" cy="627534"/>
          </a:xfrm>
          <a:prstGeom prst="rect">
            <a:avLst/>
          </a:prstGeom>
        </p:spPr>
        <p:txBody>
          <a:bodyPr/>
          <a:lstStyle/>
          <a:p>
            <a:pPr algn="ctr" fontAlgn="auto">
              <a:lnSpc>
                <a:spcPct val="150000"/>
              </a:lnSpc>
              <a:spcAft>
                <a:spcPts val="0"/>
              </a:spcAft>
              <a:defRPr/>
            </a:pPr>
            <a:r>
              <a:rPr lang="en-US" sz="2400" b="1" dirty="0" smtClean="0">
                <a:solidFill>
                  <a:schemeClr val="accent1">
                    <a:lumMod val="50000"/>
                  </a:schemeClr>
                </a:solidFill>
                <a:latin typeface="Times New Roman" pitchFamily="18" charset="0"/>
                <a:cs typeface="Times New Roman" pitchFamily="18" charset="0"/>
              </a:rPr>
              <a:t>SYSTEM 48 - FUNCTIONS 24 HOURS, 7 DAYS SUNDAY</a:t>
            </a:r>
            <a:endParaRPr lang="sr-Latn-RS" sz="2400" b="1" dirty="0">
              <a:solidFill>
                <a:schemeClr val="accent1">
                  <a:lumMod val="50000"/>
                </a:schemeClr>
              </a:solidFill>
              <a:effectLst>
                <a:outerShdw blurRad="38100" dist="38100" dir="2700000" algn="tl">
                  <a:srgbClr val="000000">
                    <a:alpha val="43137"/>
                  </a:srgbClr>
                </a:outerShdw>
              </a:effectLst>
              <a:latin typeface="Times New Roman" pitchFamily="18" charset="0"/>
              <a:ea typeface="+mj-ea"/>
              <a:cs typeface="Times New Roman" pitchFamily="18" charset="0"/>
            </a:endParaRPr>
          </a:p>
        </p:txBody>
      </p:sp>
      <p:pic>
        <p:nvPicPr>
          <p:cNvPr id="56327" name="Picture 5"/>
          <p:cNvPicPr>
            <a:picLocks noChangeAspect="1"/>
          </p:cNvPicPr>
          <p:nvPr/>
        </p:nvPicPr>
        <p:blipFill>
          <a:blip r:embed="rId4" cstate="print"/>
          <a:srcRect/>
          <a:stretch>
            <a:fillRect/>
          </a:stretch>
        </p:blipFill>
        <p:spPr bwMode="auto">
          <a:xfrm rot="510929">
            <a:off x="7009297" y="3841371"/>
            <a:ext cx="1657474" cy="947738"/>
          </a:xfrm>
          <a:prstGeom prst="rect">
            <a:avLst/>
          </a:prstGeom>
          <a:noFill/>
          <a:ln w="9525">
            <a:noFill/>
            <a:miter lim="800000"/>
            <a:headEnd/>
            <a:tailEnd/>
          </a:ln>
        </p:spPr>
      </p:pic>
      <p:pic>
        <p:nvPicPr>
          <p:cNvPr id="8" name="Picture 16" descr="http://www.ruma.rs/portal2/jupgrade/templates/mx_joofree9/images/logo/logo.png"/>
          <p:cNvPicPr>
            <a:picLocks noChangeAspect="1" noChangeArrowheads="1"/>
          </p:cNvPicPr>
          <p:nvPr/>
        </p:nvPicPr>
        <p:blipFill>
          <a:blip r:embed="rId5"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descr="IMG_256"/>
          <p:cNvPicPr>
            <a:picLocks noChangeAspect="1" noChangeArrowheads="1"/>
          </p:cNvPicPr>
          <p:nvPr/>
        </p:nvPicPr>
        <p:blipFill>
          <a:blip r:embed="rId2" cstate="print">
            <a:extLst>
              <a:ext uri="{28A0092B-C50C-407E-A947-70E740481C1C}"/>
            </a:extLst>
          </a:blip>
          <a:srcRect/>
          <a:stretch>
            <a:fillRect/>
          </a:stretch>
        </p:blipFill>
        <p:spPr bwMode="auto">
          <a:xfrm>
            <a:off x="5364088" y="2643758"/>
            <a:ext cx="2696494" cy="19442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ContrastingLeftFacing"/>
            <a:lightRig rig="threePt" dir="t">
              <a:rot lat="0" lon="0" rev="2100000"/>
            </a:lightRig>
          </a:scene3d>
          <a:sp3d extrusionH="25400">
            <a:bevelT w="304800" h="152400" prst="hardEdge"/>
            <a:extrusionClr>
              <a:srgbClr val="000000"/>
            </a:extrusionClr>
          </a:sp3d>
          <a:extLst>
            <a:ext uri="{909E8E84-426E-40DD-AFC4-6F175D3DCCD1}"/>
          </a:extLst>
        </p:spPr>
      </p:pic>
      <p:sp>
        <p:nvSpPr>
          <p:cNvPr id="2" name="Title 1"/>
          <p:cNvSpPr>
            <a:spLocks noGrp="1"/>
          </p:cNvSpPr>
          <p:nvPr>
            <p:ph type="title"/>
          </p:nvPr>
        </p:nvSpPr>
        <p:spPr>
          <a:xfrm>
            <a:off x="-252536" y="-236562"/>
            <a:ext cx="8424936" cy="1224136"/>
          </a:xfrm>
        </p:spPr>
        <p:txBody>
          <a:bodyPr>
            <a:normAutofit/>
          </a:bodyPr>
          <a:lstStyle/>
          <a:p>
            <a:pPr algn="ctr">
              <a:defRPr/>
            </a:pPr>
            <a:r>
              <a:rPr lang="sr-Latn-RS" sz="2400" dirty="0" smtClean="0">
                <a:solidFill>
                  <a:schemeClr val="accent1">
                    <a:lumMod val="50000"/>
                  </a:schemeClr>
                </a:solidFill>
                <a:latin typeface="Times New Roman" pitchFamily="18" charset="0"/>
                <a:cs typeface="Times New Roman" pitchFamily="18" charset="0"/>
              </a:rPr>
              <a:t>iso standard 9001</a:t>
            </a:r>
            <a:endParaRPr lang="sr-Latn-RS" sz="24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Content Placeholder 3"/>
          <p:cNvSpPr>
            <a:spLocks noGrp="1"/>
          </p:cNvSpPr>
          <p:nvPr>
            <p:ph idx="1"/>
          </p:nvPr>
        </p:nvSpPr>
        <p:spPr>
          <a:xfrm>
            <a:off x="251520" y="339502"/>
            <a:ext cx="7489130" cy="4464496"/>
          </a:xfrm>
        </p:spPr>
        <p:txBody>
          <a:bodyPr anchor="b">
            <a:normAutofit/>
          </a:bodyPr>
          <a:lstStyle/>
          <a:p>
            <a:pPr algn="just">
              <a:defRPr/>
            </a:pPr>
            <a:r>
              <a:rPr lang="en-US" sz="1400" dirty="0" smtClean="0">
                <a:solidFill>
                  <a:schemeClr val="accent1">
                    <a:lumMod val="50000"/>
                  </a:schemeClr>
                </a:solidFill>
                <a:latin typeface="Times New Roman" pitchFamily="18" charset="0"/>
                <a:cs typeface="Times New Roman" pitchFamily="18" charset="0"/>
              </a:rPr>
              <a:t/>
            </a:r>
            <a:br>
              <a:rPr lang="en-US" sz="1400" dirty="0" smtClean="0">
                <a:solidFill>
                  <a:schemeClr val="accent1">
                    <a:lumMod val="50000"/>
                  </a:schemeClr>
                </a:solidFill>
                <a:latin typeface="Times New Roman" pitchFamily="18" charset="0"/>
                <a:cs typeface="Times New Roman" pitchFamily="18" charset="0"/>
              </a:rPr>
            </a:br>
            <a:r>
              <a:rPr lang="en-US" sz="1400" dirty="0" smtClean="0">
                <a:solidFill>
                  <a:schemeClr val="accent1">
                    <a:lumMod val="50000"/>
                  </a:schemeClr>
                </a:solidFill>
                <a:latin typeface="Times New Roman" pitchFamily="18" charset="0"/>
                <a:cs typeface="Times New Roman" pitchFamily="18" charset="0"/>
              </a:rPr>
              <a:t>The ISO 9001 certificate is the only internationally recognized proof of quality issued by an independent certification body. It is a confirmation that the work of the Municipal Administration is in line with the latest directives and guidelines, but it is also an obligation to regularly monitor the effects of the system and to analyze the situation and possibilities for improving services.</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b="1" dirty="0" smtClean="0">
                <a:solidFill>
                  <a:schemeClr val="accent1">
                    <a:lumMod val="50000"/>
                  </a:schemeClr>
                </a:solidFill>
                <a:latin typeface="Times New Roman" pitchFamily="18" charset="0"/>
                <a:cs typeface="Times New Roman" pitchFamily="18" charset="0"/>
              </a:rPr>
              <a:t>The certificate was acquired on 19.04.2015.</a:t>
            </a:r>
            <a:endParaRPr lang="sr-Latn-RS" sz="1400" b="1" dirty="0" smtClean="0">
              <a:solidFill>
                <a:schemeClr val="accent1">
                  <a:lumMod val="50000"/>
                </a:schemeClr>
              </a:solidFill>
              <a:latin typeface="Times New Roman" pitchFamily="18" charset="0"/>
              <a:cs typeface="Times New Roman" pitchFamily="18" charset="0"/>
            </a:endParaRPr>
          </a:p>
          <a:p>
            <a:pPr algn="just">
              <a:defRPr/>
            </a:pPr>
            <a:r>
              <a:rPr lang="en-US" sz="1200" b="1" dirty="0" smtClean="0">
                <a:solidFill>
                  <a:schemeClr val="accent1">
                    <a:lumMod val="50000"/>
                  </a:schemeClr>
                </a:solidFill>
                <a:latin typeface="Times New Roman" pitchFamily="18" charset="0"/>
                <a:cs typeface="Times New Roman" pitchFamily="18" charset="0"/>
              </a:rPr>
              <a:t>PROVIDING LOCAL GOVERNMENT SERVICES AND ACTIVITIES,</a:t>
            </a:r>
            <a:r>
              <a:rPr lang="en-US" sz="1200" dirty="0" smtClean="0">
                <a:solidFill>
                  <a:schemeClr val="accent1">
                    <a:lumMod val="50000"/>
                  </a:schemeClr>
                </a:solidFill>
                <a:latin typeface="Times New Roman" pitchFamily="18" charset="0"/>
                <a:cs typeface="Times New Roman" pitchFamily="18" charset="0"/>
              </a:rPr>
              <a:t> </a:t>
            </a:r>
            <a:endParaRPr lang="sr-Latn-RS" sz="1200" dirty="0" smtClean="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issued by the Certification Institute of Spain (ISDQ)</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The quality of service has been improved through </a:t>
            </a:r>
            <a:r>
              <a:rPr lang="sr-Latn-RS" sz="1400" dirty="0" smtClean="0">
                <a:solidFill>
                  <a:schemeClr val="accent1">
                    <a:lumMod val="50000"/>
                  </a:schemeClr>
                </a:solidFill>
                <a:latin typeface="Times New Roman" pitchFamily="18" charset="0"/>
                <a:cs typeface="Times New Roman" pitchFamily="18" charset="0"/>
              </a:rPr>
              <a:t>:</a:t>
            </a:r>
            <a:endParaRPr lang="sr-Latn-RS" sz="1400" dirty="0">
              <a:solidFill>
                <a:schemeClr val="accent1">
                  <a:lumMod val="50000"/>
                </a:schemeClr>
              </a:solidFill>
              <a:latin typeface="Times New Roman" pitchFamily="18" charset="0"/>
              <a:cs typeface="Times New Roman" pitchFamily="18" charset="0"/>
            </a:endParaRPr>
          </a:p>
          <a:p>
            <a:pPr algn="just">
              <a:defRPr/>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A clearly defined quality </a:t>
            </a:r>
            <a:r>
              <a:rPr lang="en-US" sz="1400" dirty="0" err="1" smtClean="0">
                <a:solidFill>
                  <a:schemeClr val="accent1">
                    <a:lumMod val="50000"/>
                  </a:schemeClr>
                </a:solidFill>
                <a:latin typeface="Times New Roman" pitchFamily="18" charset="0"/>
                <a:cs typeface="Times New Roman" pitchFamily="18" charset="0"/>
              </a:rPr>
              <a:t>polic</a:t>
            </a:r>
            <a:r>
              <a:rPr lang="sr-Latn-RS" sz="1400" dirty="0" smtClean="0">
                <a:solidFill>
                  <a:schemeClr val="accent1">
                    <a:lumMod val="50000"/>
                  </a:schemeClr>
                </a:solidFill>
                <a:latin typeface="Times New Roman" pitchFamily="18" charset="0"/>
                <a:cs typeface="Times New Roman" pitchFamily="18" charset="0"/>
              </a:rPr>
              <a:t>e</a:t>
            </a:r>
            <a:endParaRPr lang="sr-Latn-RS" sz="1400" dirty="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 Better understanding demands of the citizen</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 Improve internal and external communication</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sr-Latn-RS" sz="1400" dirty="0" smtClean="0">
                <a:solidFill>
                  <a:schemeClr val="accent1">
                    <a:lumMod val="50000"/>
                  </a:schemeClr>
                </a:solidFill>
                <a:latin typeface="Times New Roman" pitchFamily="18" charset="0"/>
                <a:cs typeface="Times New Roman" pitchFamily="18" charset="0"/>
              </a:rPr>
              <a:t>* </a:t>
            </a:r>
            <a:r>
              <a:rPr lang="en-US" sz="1400" dirty="0" smtClean="0">
                <a:solidFill>
                  <a:schemeClr val="accent1">
                    <a:lumMod val="50000"/>
                  </a:schemeClr>
                </a:solidFill>
                <a:latin typeface="Times New Roman" pitchFamily="18" charset="0"/>
                <a:cs typeface="Times New Roman" pitchFamily="18" charset="0"/>
              </a:rPr>
              <a:t>More efficient use of time and resources</a:t>
            </a:r>
            <a:endParaRPr lang="sr-Latn-RS" sz="1400" dirty="0" smtClean="0">
              <a:solidFill>
                <a:schemeClr val="accent1">
                  <a:lumMod val="50000"/>
                </a:schemeClr>
              </a:solidFill>
              <a:latin typeface="Times New Roman" pitchFamily="18" charset="0"/>
              <a:cs typeface="Times New Roman" pitchFamily="18" charset="0"/>
            </a:endParaRPr>
          </a:p>
          <a:p>
            <a:pPr algn="just">
              <a:defRPr/>
            </a:pPr>
            <a:r>
              <a:rPr lang="en-US" sz="1400" dirty="0" smtClean="0">
                <a:solidFill>
                  <a:schemeClr val="accent1">
                    <a:lumMod val="50000"/>
                  </a:schemeClr>
                </a:solidFill>
                <a:latin typeface="Times New Roman" pitchFamily="18" charset="0"/>
                <a:cs typeface="Times New Roman" pitchFamily="18" charset="0"/>
              </a:rPr>
              <a:t>* Reduction of costs</a:t>
            </a:r>
            <a:r>
              <a:rPr lang="sr-Latn-RS" sz="1400" dirty="0" smtClean="0">
                <a:solidFill>
                  <a:schemeClr val="accent1">
                    <a:lumMod val="50000"/>
                  </a:schemeClr>
                </a:solidFill>
                <a:latin typeface="Times New Roman" pitchFamily="18" charset="0"/>
                <a:cs typeface="Times New Roman" pitchFamily="18" charset="0"/>
              </a:rPr>
              <a:t>.</a:t>
            </a:r>
            <a:endParaRPr lang="sr-Latn-RS" dirty="0">
              <a:solidFill>
                <a:schemeClr val="accent1">
                  <a:lumMod val="50000"/>
                </a:schemeClr>
              </a:solidFill>
              <a:latin typeface="Times New Roman" pitchFamily="18" charset="0"/>
              <a:cs typeface="Times New Roman" pitchFamily="18" charset="0"/>
            </a:endParaRPr>
          </a:p>
        </p:txBody>
      </p:sp>
      <p:pic>
        <p:nvPicPr>
          <p:cNvPr id="6" name="Picture 16" descr="http://www.ruma.rs/portal2/jupgrade/templates/mx_joofree9/images/logo/logo.png"/>
          <p:cNvPicPr>
            <a:picLocks noChangeAspect="1" noChangeArrowheads="1"/>
          </p:cNvPicPr>
          <p:nvPr/>
        </p:nvPicPr>
        <p:blipFill>
          <a:blip r:embed="rId3" cstate="print"/>
          <a:srcRect/>
          <a:stretch>
            <a:fillRect/>
          </a:stretch>
        </p:blipFill>
        <p:spPr bwMode="auto">
          <a:xfrm>
            <a:off x="8388424" y="0"/>
            <a:ext cx="755576" cy="71973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92546"/>
            <a:ext cx="8424936" cy="771550"/>
          </a:xfrm>
        </p:spPr>
        <p:txBody>
          <a:bodyPr>
            <a:normAutofit/>
          </a:bodyPr>
          <a:lstStyle/>
          <a:p>
            <a:pPr algn="ctr">
              <a:defRPr/>
            </a:pPr>
            <a:r>
              <a:rPr lang="en-US" sz="2000" dirty="0" smtClean="0">
                <a:solidFill>
                  <a:schemeClr val="accent1">
                    <a:lumMod val="50000"/>
                  </a:schemeClr>
                </a:solidFill>
                <a:latin typeface="Times New Roman" pitchFamily="18" charset="0"/>
                <a:cs typeface="Times New Roman" pitchFamily="18" charset="0"/>
              </a:rPr>
              <a:t>RUMA </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AWARD FOR</a:t>
            </a:r>
            <a:r>
              <a:rPr lang="sr-Latn-RS" sz="2000" dirty="0" smtClean="0">
                <a:solidFill>
                  <a:schemeClr val="accent1">
                    <a:lumMod val="50000"/>
                  </a:schemeClr>
                </a:solidFill>
                <a:latin typeface="Times New Roman" pitchFamily="18" charset="0"/>
                <a:cs typeface="Times New Roman" pitchFamily="18" charset="0"/>
              </a:rPr>
              <a:t> </a:t>
            </a:r>
            <a:r>
              <a:rPr lang="en-US" sz="2000" dirty="0" smtClean="0">
                <a:solidFill>
                  <a:schemeClr val="accent1">
                    <a:lumMod val="50000"/>
                  </a:schemeClr>
                </a:solidFill>
                <a:latin typeface="Times New Roman" pitchFamily="18" charset="0"/>
                <a:cs typeface="Times New Roman" pitchFamily="18" charset="0"/>
              </a:rPr>
              <a:t> APPLICATION OF THE GOOD GOVERNANCE PRINCIPLE</a:t>
            </a:r>
            <a:endParaRPr lang="en-US" sz="2000" cap="none" dirty="0" smtClean="0">
              <a:ln>
                <a:noFill/>
              </a:ln>
              <a:solidFill>
                <a:schemeClr val="accent1">
                  <a:lumMod val="50000"/>
                </a:schemeClr>
              </a:solidFill>
              <a:effectLst>
                <a:outerShdw blurRad="38100" dist="38100" dir="2700000" algn="tl">
                  <a:srgbClr val="000000">
                    <a:alpha val="43137"/>
                  </a:srgbClr>
                </a:outerShdw>
              </a:effectLst>
              <a:latin typeface="Times New Roman" pitchFamily="18" charset="0"/>
              <a:ea typeface="맑은 고딕" pitchFamily="34" charset="-127"/>
              <a:cs typeface="Times New Roman" pitchFamily="18" charset="0"/>
            </a:endParaRPr>
          </a:p>
        </p:txBody>
      </p:sp>
      <p:sp>
        <p:nvSpPr>
          <p:cNvPr id="70660" name="Rectangle 4"/>
          <p:cNvSpPr>
            <a:spLocks noChangeArrowheads="1"/>
          </p:cNvSpPr>
          <p:nvPr/>
        </p:nvSpPr>
        <p:spPr bwMode="auto">
          <a:xfrm>
            <a:off x="4572000" y="1275606"/>
            <a:ext cx="3312368" cy="3657348"/>
          </a:xfrm>
          <a:prstGeom prst="rect">
            <a:avLst/>
          </a:prstGeom>
          <a:noFill/>
          <a:ln w="9525">
            <a:noFill/>
            <a:miter lim="800000"/>
            <a:headEnd/>
            <a:tailEnd/>
          </a:ln>
        </p:spPr>
        <p:txBody>
          <a:bodyPr wrap="square">
            <a:spAutoFit/>
          </a:bodyPr>
          <a:lstStyle/>
          <a:p>
            <a:pPr>
              <a:lnSpc>
                <a:spcPct val="150000"/>
              </a:lnSpc>
            </a:pPr>
            <a:r>
              <a:rPr lang="en-US" sz="1300" dirty="0" smtClean="0">
                <a:solidFill>
                  <a:schemeClr val="accent1">
                    <a:lumMod val="50000"/>
                  </a:schemeClr>
                </a:solidFill>
                <a:latin typeface="Times New Roman" pitchFamily="18" charset="0"/>
                <a:cs typeface="Times New Roman" pitchFamily="18" charset="0"/>
              </a:rPr>
              <a:t>The Commission for Selection of Best Practices in the Field of Good Governance at the Local Level has adopted the Decision on Award Winners, intended for cities, municipalities and city municipalities, which in 2018 contributed most to the development and application of good governance principles in their territory.</a:t>
            </a:r>
            <a:endParaRPr lang="sr-Latn-RS" sz="1300" dirty="0" smtClean="0">
              <a:solidFill>
                <a:schemeClr val="accent1">
                  <a:lumMod val="50000"/>
                </a:schemeClr>
              </a:solidFill>
              <a:latin typeface="Times New Roman" pitchFamily="18" charset="0"/>
              <a:cs typeface="Times New Roman" pitchFamily="18" charset="0"/>
            </a:endParaRPr>
          </a:p>
          <a:p>
            <a:pPr>
              <a:lnSpc>
                <a:spcPct val="150000"/>
              </a:lnSpc>
            </a:pPr>
            <a:r>
              <a:rPr lang="en-US" sz="1300" dirty="0" smtClean="0">
                <a:solidFill>
                  <a:schemeClr val="accent1">
                    <a:lumMod val="50000"/>
                  </a:schemeClr>
                </a:solidFill>
                <a:latin typeface="Times New Roman" pitchFamily="18" charset="0"/>
                <a:cs typeface="Times New Roman" pitchFamily="18" charset="0"/>
              </a:rPr>
              <a:t> In the area of ​​</a:t>
            </a:r>
            <a:r>
              <a:rPr lang="en-US" sz="1300" b="1" dirty="0" smtClean="0">
                <a:solidFill>
                  <a:schemeClr val="accent1">
                    <a:lumMod val="50000"/>
                  </a:schemeClr>
                </a:solidFill>
                <a:latin typeface="Times New Roman" pitchFamily="18" charset="0"/>
                <a:cs typeface="Times New Roman" pitchFamily="18" charset="0"/>
              </a:rPr>
              <a:t>"Transparency and public participation in the work of local self-government</a:t>
            </a:r>
            <a:r>
              <a:rPr lang="en-US" sz="1300" dirty="0" smtClean="0">
                <a:solidFill>
                  <a:schemeClr val="accent1">
                    <a:lumMod val="50000"/>
                  </a:schemeClr>
                </a:solidFill>
                <a:latin typeface="Times New Roman" pitchFamily="18" charset="0"/>
                <a:cs typeface="Times New Roman" pitchFamily="18" charset="0"/>
              </a:rPr>
              <a:t>", the first prize was won by the </a:t>
            </a:r>
            <a:r>
              <a:rPr lang="en-US" sz="1300" b="1" dirty="0" smtClean="0">
                <a:solidFill>
                  <a:schemeClr val="accent1">
                    <a:lumMod val="50000"/>
                  </a:schemeClr>
                </a:solidFill>
                <a:latin typeface="Times New Roman" pitchFamily="18" charset="0"/>
                <a:cs typeface="Times New Roman" pitchFamily="18" charset="0"/>
              </a:rPr>
              <a:t>Municipality of </a:t>
            </a:r>
            <a:r>
              <a:rPr lang="en-US" sz="1300" b="1" dirty="0" err="1" smtClean="0">
                <a:solidFill>
                  <a:schemeClr val="accent1">
                    <a:lumMod val="50000"/>
                  </a:schemeClr>
                </a:solidFill>
                <a:latin typeface="Times New Roman" pitchFamily="18" charset="0"/>
                <a:cs typeface="Times New Roman" pitchFamily="18" charset="0"/>
              </a:rPr>
              <a:t>Ruma</a:t>
            </a:r>
            <a:r>
              <a:rPr lang="en-US" sz="1300" dirty="0" smtClean="0">
                <a:solidFill>
                  <a:schemeClr val="accent1">
                    <a:lumMod val="50000"/>
                  </a:schemeClr>
                </a:solidFill>
                <a:latin typeface="Times New Roman" pitchFamily="18" charset="0"/>
                <a:cs typeface="Times New Roman" pitchFamily="18" charset="0"/>
              </a:rPr>
              <a:t>.</a:t>
            </a:r>
            <a:endParaRPr lang="en-US" sz="1300" b="1" dirty="0">
              <a:solidFill>
                <a:schemeClr val="accent1">
                  <a:lumMod val="50000"/>
                </a:schemeClr>
              </a:solidFill>
              <a:latin typeface="Times New Roman" pitchFamily="18" charset="0"/>
              <a:cs typeface="Times New Roman" pitchFamily="18" charset="0"/>
            </a:endParaRPr>
          </a:p>
        </p:txBody>
      </p:sp>
      <p:sp>
        <p:nvSpPr>
          <p:cNvPr id="70661" name="Rectangle 4"/>
          <p:cNvSpPr>
            <a:spLocks noChangeArrowheads="1"/>
          </p:cNvSpPr>
          <p:nvPr/>
        </p:nvSpPr>
        <p:spPr bwMode="auto">
          <a:xfrm>
            <a:off x="395536" y="2986563"/>
            <a:ext cx="3600400" cy="1892826"/>
          </a:xfrm>
          <a:prstGeom prst="rect">
            <a:avLst/>
          </a:prstGeom>
          <a:noFill/>
          <a:ln w="9525">
            <a:noFill/>
            <a:miter lim="800000"/>
            <a:headEnd/>
            <a:tailEnd/>
          </a:ln>
        </p:spPr>
        <p:txBody>
          <a:bodyPr wrap="square">
            <a:spAutoFit/>
          </a:bodyPr>
          <a:lstStyle/>
          <a:p>
            <a:pPr algn="just">
              <a:lnSpc>
                <a:spcPct val="150000"/>
              </a:lnSpc>
            </a:pPr>
            <a:r>
              <a:rPr lang="en-US" sz="1300" dirty="0" smtClean="0">
                <a:solidFill>
                  <a:schemeClr val="accent1">
                    <a:lumMod val="50000"/>
                  </a:schemeClr>
                </a:solidFill>
                <a:latin typeface="Times New Roman" pitchFamily="18" charset="0"/>
                <a:cs typeface="Times New Roman" pitchFamily="18" charset="0"/>
              </a:rPr>
              <a:t>The award was presented by the Ministry of State Administration and Local Self-Government and the Permanent Conference of Cities and Municipalities - the Union of Cities and Municipalities of Serbia (S) within the project</a:t>
            </a:r>
            <a:r>
              <a:rPr lang="en-US" sz="1300" b="1" dirty="0" smtClean="0">
                <a:solidFill>
                  <a:schemeClr val="accent1">
                    <a:lumMod val="50000"/>
                  </a:schemeClr>
                </a:solidFill>
                <a:latin typeface="Times New Roman" pitchFamily="18" charset="0"/>
                <a:cs typeface="Times New Roman" pitchFamily="18" charset="0"/>
              </a:rPr>
              <a:t> "Improving good governance at the local level".</a:t>
            </a:r>
            <a:endParaRPr lang="en-US" sz="1300" b="1" dirty="0">
              <a:solidFill>
                <a:schemeClr val="accent1">
                  <a:lumMod val="50000"/>
                </a:schemeClr>
              </a:solidFill>
              <a:latin typeface="Times New Roman" pitchFamily="18" charset="0"/>
              <a:cs typeface="Times New Roman" pitchFamily="18" charset="0"/>
            </a:endParaRPr>
          </a:p>
        </p:txBody>
      </p:sp>
      <p:pic>
        <p:nvPicPr>
          <p:cNvPr id="7" name="Picture 16" descr="http://www.ruma.rs/portal2/jupgrade/templates/mx_joofree9/images/logo/logo.png"/>
          <p:cNvPicPr>
            <a:picLocks noChangeAspect="1" noChangeArrowheads="1"/>
          </p:cNvPicPr>
          <p:nvPr/>
        </p:nvPicPr>
        <p:blipFill>
          <a:blip r:embed="rId2" cstate="print"/>
          <a:srcRect/>
          <a:stretch>
            <a:fillRect/>
          </a:stretch>
        </p:blipFill>
        <p:spPr bwMode="auto">
          <a:xfrm>
            <a:off x="8388424" y="0"/>
            <a:ext cx="755576" cy="719733"/>
          </a:xfrm>
          <a:prstGeom prst="rect">
            <a:avLst/>
          </a:prstGeom>
          <a:noFill/>
          <a:ln w="9525">
            <a:noFill/>
            <a:miter lim="800000"/>
            <a:headEnd/>
            <a:tailEnd/>
          </a:ln>
        </p:spPr>
      </p:pic>
      <p:pic>
        <p:nvPicPr>
          <p:cNvPr id="8" name="Picture 2" descr="http://www.ruma.rs/portal2/jupgrade/slike/skgofoto.jpg"/>
          <p:cNvPicPr>
            <a:picLocks noChangeAspect="1" noChangeArrowheads="1"/>
          </p:cNvPicPr>
          <p:nvPr/>
        </p:nvPicPr>
        <p:blipFill>
          <a:blip r:embed="rId3" cstate="print"/>
          <a:stretch>
            <a:fillRect/>
          </a:stretch>
        </p:blipFill>
        <p:spPr bwMode="auto">
          <a:xfrm>
            <a:off x="395536" y="771550"/>
            <a:ext cx="3672406" cy="216023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3147814"/>
            <a:ext cx="9144000" cy="1728192"/>
          </a:xfrm>
        </p:spPr>
        <p:txBody>
          <a:bodyPr>
            <a:noAutofit/>
          </a:bodyPr>
          <a:lstStyle/>
          <a:p>
            <a:pPr algn="ctr" eaLnBrk="1" fontAlgn="auto" hangingPunct="1">
              <a:lnSpc>
                <a:spcPct val="150000"/>
              </a:lnSpc>
              <a:spcAft>
                <a:spcPts val="0"/>
              </a:spcAft>
              <a:buFont typeface="Wingdings 2"/>
              <a:buNone/>
              <a:defRPr/>
            </a:pPr>
            <a:r>
              <a:rPr lang="sr-Latn-RS" sz="1600" b="1" dirty="0" smtClean="0">
                <a:solidFill>
                  <a:schemeClr val="accent1">
                    <a:lumMod val="50000"/>
                  </a:schemeClr>
                </a:solidFill>
                <a:latin typeface="Times New Roman" pitchFamily="18" charset="0"/>
                <a:cs typeface="Times New Roman" pitchFamily="18" charset="0"/>
              </a:rPr>
              <a:t>Municipality of Ruma</a:t>
            </a:r>
          </a:p>
          <a:p>
            <a:pPr algn="ctr" eaLnBrk="1" fontAlgn="auto" hangingPunct="1">
              <a:spcAft>
                <a:spcPts val="0"/>
              </a:spcAft>
              <a:buFont typeface="Wingdings 2"/>
              <a:buNone/>
              <a:defRPr/>
            </a:pPr>
            <a:r>
              <a:rPr lang="sr-Latn-RS" sz="1600" dirty="0" smtClean="0">
                <a:solidFill>
                  <a:schemeClr val="accent1">
                    <a:lumMod val="50000"/>
                  </a:schemeClr>
                </a:solidFill>
                <a:latin typeface="Times New Roman" pitchFamily="18" charset="0"/>
                <a:cs typeface="Times New Roman" pitchFamily="18" charset="0"/>
              </a:rPr>
              <a:t>Glavna 155, Ruma</a:t>
            </a:r>
          </a:p>
          <a:p>
            <a:pPr algn="ctr">
              <a:defRPr/>
            </a:pPr>
            <a:r>
              <a:rPr lang="en-US" sz="1600" b="1" dirty="0" smtClean="0">
                <a:solidFill>
                  <a:schemeClr val="accent1">
                    <a:lumMod val="50000"/>
                  </a:schemeClr>
                </a:solidFill>
                <a:latin typeface="Times New Roman" pitchFamily="18" charset="0"/>
                <a:cs typeface="Times New Roman" pitchFamily="18" charset="0"/>
              </a:rPr>
              <a:t>Department of Local Economic Development</a:t>
            </a:r>
            <a:endParaRPr lang="sr-Latn-RS" sz="1600" b="1" dirty="0" smtClean="0">
              <a:solidFill>
                <a:schemeClr val="accent1">
                  <a:lumMod val="50000"/>
                </a:schemeClr>
              </a:solidFill>
              <a:latin typeface="Times New Roman" pitchFamily="18" charset="0"/>
              <a:cs typeface="Times New Roman" pitchFamily="18" charset="0"/>
            </a:endParaRPr>
          </a:p>
          <a:p>
            <a:pPr algn="ctr">
              <a:defRPr/>
            </a:pPr>
            <a:r>
              <a:rPr lang="sr-Latn-RS" sz="1600" b="1" dirty="0" smtClean="0">
                <a:solidFill>
                  <a:schemeClr val="accent1">
                    <a:lumMod val="50000"/>
                  </a:schemeClr>
                </a:solidFill>
                <a:latin typeface="Times New Roman" pitchFamily="18" charset="0"/>
                <a:cs typeface="Times New Roman" pitchFamily="18" charset="0"/>
              </a:rPr>
              <a:t>ruma.razvoj@gmail.com</a:t>
            </a:r>
          </a:p>
          <a:p>
            <a:pPr algn="ctr" eaLnBrk="1" fontAlgn="auto" hangingPunct="1">
              <a:spcAft>
                <a:spcPts val="0"/>
              </a:spcAft>
              <a:buFont typeface="Wingdings 2"/>
              <a:buNone/>
              <a:defRPr/>
            </a:pPr>
            <a:r>
              <a:rPr lang="sr-Latn-RS" sz="1600" b="1" u="sng" dirty="0" smtClean="0">
                <a:solidFill>
                  <a:schemeClr val="accent1">
                    <a:lumMod val="50000"/>
                  </a:schemeClr>
                </a:solidFill>
                <a:latin typeface="Times New Roman" pitchFamily="18" charset="0"/>
                <a:cs typeface="Times New Roman" pitchFamily="18" charset="0"/>
              </a:rPr>
              <a:t>www.ruma.rs</a:t>
            </a:r>
            <a:endParaRPr lang="sr-Latn-RS" sz="1600" b="1" u="sng" dirty="0">
              <a:solidFill>
                <a:schemeClr val="accent1">
                  <a:lumMod val="50000"/>
                </a:schemeClr>
              </a:solidFill>
              <a:latin typeface="Times New Roman" pitchFamily="18" charset="0"/>
              <a:cs typeface="Times New Roman" pitchFamily="18" charset="0"/>
            </a:endParaRPr>
          </a:p>
        </p:txBody>
      </p:sp>
      <p:pic>
        <p:nvPicPr>
          <p:cNvPr id="33797" name="Picture 5"/>
          <p:cNvPicPr>
            <a:picLocks noChangeAspect="1"/>
          </p:cNvPicPr>
          <p:nvPr/>
        </p:nvPicPr>
        <p:blipFill>
          <a:blip r:embed="rId2" cstate="print"/>
          <a:srcRect/>
          <a:stretch>
            <a:fillRect/>
          </a:stretch>
        </p:blipFill>
        <p:spPr bwMode="auto">
          <a:xfrm>
            <a:off x="3923928" y="1779663"/>
            <a:ext cx="1224136" cy="1224136"/>
          </a:xfrm>
          <a:prstGeom prst="rect">
            <a:avLst/>
          </a:prstGeom>
          <a:noFill/>
          <a:ln w="9525">
            <a:noFill/>
            <a:miter lim="800000"/>
            <a:headEnd/>
            <a:tailEnd/>
          </a:ln>
          <a:effectLst>
            <a:glow rad="228600">
              <a:schemeClr val="accent1">
                <a:satMod val="175000"/>
                <a:alpha val="40000"/>
              </a:schemeClr>
            </a:glow>
          </a:effectLst>
        </p:spPr>
      </p:pic>
      <p:sp>
        <p:nvSpPr>
          <p:cNvPr id="33798" name="Rectangle 6"/>
          <p:cNvSpPr>
            <a:spLocks noChangeArrowheads="1"/>
          </p:cNvSpPr>
          <p:nvPr/>
        </p:nvSpPr>
        <p:spPr bwMode="auto">
          <a:xfrm>
            <a:off x="0" y="-596602"/>
            <a:ext cx="9144000" cy="2123658"/>
          </a:xfrm>
          <a:prstGeom prst="rect">
            <a:avLst/>
          </a:prstGeom>
          <a:noFill/>
          <a:ln w="9525">
            <a:noFill/>
            <a:miter lim="800000"/>
            <a:headEnd/>
            <a:tailEnd/>
          </a:ln>
          <a:effectLst>
            <a:glow rad="101600">
              <a:schemeClr val="accent1">
                <a:satMod val="175000"/>
                <a:alpha val="40000"/>
              </a:schemeClr>
            </a:glow>
          </a:effectLst>
        </p:spPr>
        <p:txBody>
          <a:bodyPr wrap="square">
            <a:spAutoFit/>
          </a:bodyPr>
          <a:lstStyle/>
          <a:p>
            <a:pPr algn="ctr" latinLnBrk="1">
              <a:lnSpc>
                <a:spcPct val="150000"/>
              </a:lnSpc>
            </a:pPr>
            <a:endParaRPr lang="en-US" sz="3200" dirty="0">
              <a:latin typeface="맑은 고딕" pitchFamily="34" charset="-127"/>
              <a:cs typeface="Andalus" pitchFamily="18" charset="-78"/>
            </a:endParaRPr>
          </a:p>
          <a:p>
            <a:pPr algn="ctr" latinLnBrk="1">
              <a:lnSpc>
                <a:spcPct val="150000"/>
              </a:lnSpc>
            </a:pPr>
            <a:r>
              <a:rPr lang="en-US" sz="2800" b="1" dirty="0" smtClean="0">
                <a:solidFill>
                  <a:schemeClr val="accent1">
                    <a:lumMod val="50000"/>
                  </a:schemeClr>
                </a:solidFill>
                <a:latin typeface="Times New Roman" pitchFamily="18" charset="0"/>
                <a:cs typeface="Times New Roman" pitchFamily="18" charset="0"/>
              </a:rPr>
              <a:t>THANK YOU FOR </a:t>
            </a:r>
            <a:endParaRPr lang="sr-Latn-RS" sz="2800" b="1" dirty="0" smtClean="0">
              <a:solidFill>
                <a:schemeClr val="accent1">
                  <a:lumMod val="50000"/>
                </a:schemeClr>
              </a:solidFill>
              <a:latin typeface="Times New Roman" pitchFamily="18" charset="0"/>
              <a:cs typeface="Times New Roman" pitchFamily="18" charset="0"/>
            </a:endParaRPr>
          </a:p>
          <a:p>
            <a:pPr algn="ctr" latinLnBrk="1">
              <a:lnSpc>
                <a:spcPct val="150000"/>
              </a:lnSpc>
            </a:pPr>
            <a:r>
              <a:rPr lang="en-US" sz="2800" b="1" dirty="0" smtClean="0">
                <a:solidFill>
                  <a:schemeClr val="accent1">
                    <a:lumMod val="50000"/>
                  </a:schemeClr>
                </a:solidFill>
                <a:latin typeface="Times New Roman" pitchFamily="18" charset="0"/>
                <a:cs typeface="Times New Roman" pitchFamily="18" charset="0"/>
              </a:rPr>
              <a:t>YOUR ATTENTION</a:t>
            </a:r>
            <a:endParaRPr lang="en-US" sz="2800" b="1" spc="300"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spd="slow">
    <p:circle/>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5402</TotalTime>
  <Words>2530</Words>
  <Application>Microsoft Office PowerPoint</Application>
  <PresentationFormat>On-screen Show (16:9)</PresentationFormat>
  <Paragraphs>231</Paragraphs>
  <Slides>26</Slides>
  <Notes>0</Notes>
  <HiddenSlides>0</HiddenSlides>
  <MMClips>0</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Custom Design</vt:lpstr>
      <vt:lpstr>Flow</vt:lpstr>
      <vt:lpstr>Slide 1</vt:lpstr>
      <vt:lpstr>Slide 2</vt:lpstr>
      <vt:lpstr>THE MUNICIPALITY OF RUMA</vt:lpstr>
      <vt:lpstr>The Intersection of Main European Roads  </vt:lpstr>
      <vt:lpstr> ATTRACTIVE     MARKET</vt:lpstr>
      <vt:lpstr>QUALITY LABOR</vt:lpstr>
      <vt:lpstr>Monitoring of market trends for the local labor and the active relationship to assessed situation and needs</vt:lpstr>
      <vt:lpstr>    ECONOMIC SECTORS</vt:lpstr>
      <vt:lpstr>RUMA - A FAVORABLE BUSINESS ENVIRONMENT</vt:lpstr>
      <vt:lpstr>INTERNATIONAL CERTIFICATE ON A FAVORABLE BUSINESS ENVIRONMENT</vt:lpstr>
      <vt:lpstr>EXISTENCE  OF  ANALYTICAL  BASIS  FOR  SUPPORTING  A  LOCAL  COMMUNITY </vt:lpstr>
      <vt:lpstr>MUNICIPALITY DEVELOPS COOPERATION OF PUBLIC AND PRIVATE SECTOR</vt:lpstr>
      <vt:lpstr>ADEQUATE INFRASTRUCTURE AND RELIABLE COMMUNAL SERVICES</vt:lpstr>
      <vt:lpstr>SERVICE SYSTEM FOR OBTAINING A BUILDING PERMIT</vt:lpstr>
      <vt:lpstr> SUPPORT PACKAGE</vt:lpstr>
      <vt:lpstr>MUNICIPALITY IMPLEMENTS TRANSPARENT TAX AND COLLECTION POLICIES TO INCREASE ECONOMIC DEVELOPMENT</vt:lpstr>
      <vt:lpstr> WORK ZONES</vt:lpstr>
      <vt:lpstr> ADMINISTRATION</vt:lpstr>
      <vt:lpstr> LOCAL ECONOMIC DEVELOPMENT DEPARTMENT</vt:lpstr>
      <vt:lpstr>PARTICIPATIVE BUDGETING</vt:lpstr>
      <vt:lpstr>Slide 21</vt:lpstr>
      <vt:lpstr>Slide 22</vt:lpstr>
      <vt:lpstr>Slide 23</vt:lpstr>
      <vt:lpstr>iso standard 9001</vt:lpstr>
      <vt:lpstr>RUMA  AWARD FOR  APPLICATION OF THE GOOD GOVERNANCE PRINCIPLE</vt:lpstr>
      <vt:lpstr>Slide 26</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PC</cp:lastModifiedBy>
  <cp:revision>693</cp:revision>
  <dcterms:created xsi:type="dcterms:W3CDTF">2014-04-01T16:27:38Z</dcterms:created>
  <dcterms:modified xsi:type="dcterms:W3CDTF">2022-08-08T10:20:16Z</dcterms:modified>
</cp:coreProperties>
</file>